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68" r:id="rId3"/>
    <p:sldId id="267" r:id="rId4"/>
    <p:sldId id="261" r:id="rId5"/>
    <p:sldId id="265" r:id="rId6"/>
    <p:sldId id="269" r:id="rId7"/>
    <p:sldId id="270" r:id="rId8"/>
    <p:sldId id="262" r:id="rId9"/>
    <p:sldId id="263" r:id="rId10"/>
    <p:sldId id="272" r:id="rId11"/>
    <p:sldId id="264" r:id="rId12"/>
    <p:sldId id="271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3300"/>
    <a:srgbClr val="663300"/>
    <a:srgbClr val="3333FF"/>
    <a:srgbClr val="990000"/>
    <a:srgbClr val="006600"/>
    <a:srgbClr val="9A266E"/>
    <a:srgbClr val="006EC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3" autoAdjust="0"/>
    <p:restoredTop sz="93728" autoAdjust="0"/>
  </p:normalViewPr>
  <p:slideViewPr>
    <p:cSldViewPr snapToGrid="0">
      <p:cViewPr varScale="1">
        <p:scale>
          <a:sx n="85" d="100"/>
          <a:sy n="85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7378E-CE5C-4B49-82B6-9425116BAB97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2C81B-1742-4F52-9472-7DEB43E938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6604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2C81B-1742-4F52-9472-7DEB43E9383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2C81B-1742-4F52-9472-7DEB43E9383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581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2C81B-1742-4F52-9472-7DEB43E9383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0959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2C81B-1742-4F52-9472-7DEB43E9383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3995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2C81B-1742-4F52-9472-7DEB43E9383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8788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2C81B-1742-4F52-9472-7DEB43E9383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87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36A0-72C2-4FB4-BF30-2F339C4899E5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A5B8-E1F6-4DEE-81AC-AA97745BE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743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36A0-72C2-4FB4-BF30-2F339C4899E5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A5B8-E1F6-4DEE-81AC-AA97745BE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176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36A0-72C2-4FB4-BF30-2F339C4899E5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A5B8-E1F6-4DEE-81AC-AA97745BE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973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36A0-72C2-4FB4-BF30-2F339C4899E5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A5B8-E1F6-4DEE-81AC-AA97745BE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55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36A0-72C2-4FB4-BF30-2F339C4899E5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A5B8-E1F6-4DEE-81AC-AA97745BE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923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36A0-72C2-4FB4-BF30-2F339C4899E5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A5B8-E1F6-4DEE-81AC-AA97745BE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692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36A0-72C2-4FB4-BF30-2F339C4899E5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A5B8-E1F6-4DEE-81AC-AA97745BE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206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36A0-72C2-4FB4-BF30-2F339C4899E5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A5B8-E1F6-4DEE-81AC-AA97745BE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964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36A0-72C2-4FB4-BF30-2F339C4899E5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A5B8-E1F6-4DEE-81AC-AA97745BE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28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36A0-72C2-4FB4-BF30-2F339C4899E5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A5B8-E1F6-4DEE-81AC-AA97745BE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448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36A0-72C2-4FB4-BF30-2F339C4899E5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A5B8-E1F6-4DEE-81AC-AA97745BE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89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136A0-72C2-4FB4-BF30-2F339C4899E5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A5B8-E1F6-4DEE-81AC-AA97745BE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49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2550" y="-1181100"/>
            <a:ext cx="10839450" cy="6081432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  <a:t/>
            </a:r>
            <a:br>
              <a:rPr lang="ru-RU" sz="8800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</a:br>
            <a:r>
              <a:rPr lang="ru-RU" sz="8800" dirty="0">
                <a:solidFill>
                  <a:srgbClr val="006600"/>
                </a:solidFill>
                <a:latin typeface="Monotype Corsiva" panose="03010101010201010101" pitchFamily="66" charset="0"/>
              </a:rPr>
              <a:t/>
            </a:r>
            <a:br>
              <a:rPr lang="ru-RU" sz="8800" dirty="0">
                <a:solidFill>
                  <a:srgbClr val="006600"/>
                </a:solidFill>
                <a:latin typeface="Monotype Corsiva" panose="03010101010201010101" pitchFamily="66" charset="0"/>
              </a:rPr>
            </a:br>
            <a:r>
              <a:rPr lang="ru-RU" sz="8800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  <a:t/>
            </a:r>
            <a:br>
              <a:rPr lang="ru-RU" sz="8800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</a:br>
            <a:r>
              <a:rPr lang="ru-RU" sz="8800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  <a:t/>
            </a:r>
            <a:br>
              <a:rPr lang="ru-RU" sz="8800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</a:br>
            <a:r>
              <a:rPr lang="ru-RU" sz="8800" dirty="0">
                <a:solidFill>
                  <a:srgbClr val="006600"/>
                </a:solidFill>
                <a:latin typeface="Monotype Corsiva" panose="03010101010201010101" pitchFamily="66" charset="0"/>
              </a:rPr>
              <a:t/>
            </a:r>
            <a:br>
              <a:rPr lang="ru-RU" sz="8800" dirty="0">
                <a:solidFill>
                  <a:srgbClr val="006600"/>
                </a:solidFill>
                <a:latin typeface="Monotype Corsiva" panose="03010101010201010101" pitchFamily="66" charset="0"/>
              </a:rPr>
            </a:br>
            <a:r>
              <a:rPr lang="ru-RU" sz="8800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Знакомство с </a:t>
            </a:r>
            <a:br>
              <a:rPr lang="ru-RU" sz="8800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8800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народными промыслами</a:t>
            </a:r>
            <a:br>
              <a:rPr lang="ru-RU" sz="8800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8800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в </a:t>
            </a:r>
            <a:br>
              <a:rPr lang="ru-RU" sz="8800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8800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  современной жизни. </a:t>
            </a:r>
            <a:endParaRPr lang="ru-RU" sz="8800" dirty="0">
              <a:solidFill>
                <a:srgbClr val="000099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99606" y="5500468"/>
            <a:ext cx="4541381" cy="135753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i="1" dirty="0" smtClean="0"/>
              <a:t>Воспитатель</a:t>
            </a:r>
            <a:r>
              <a:rPr lang="ru-RU" b="1" i="1" smtClean="0"/>
              <a:t>: </a:t>
            </a:r>
            <a:r>
              <a:rPr lang="ru-RU" b="1" i="1" smtClean="0"/>
              <a:t>Леонова Г.Е.</a:t>
            </a:r>
            <a:endParaRPr lang="ru-RU" b="1" i="1" dirty="0" smtClean="0"/>
          </a:p>
          <a:p>
            <a:r>
              <a:rPr lang="ru-RU" b="1" dirty="0" smtClean="0"/>
              <a:t>МБДОУ № 19 «Зайчик»</a:t>
            </a:r>
            <a:endParaRPr lang="ru-RU" b="1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120108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419101"/>
            <a:ext cx="113347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Изделия народных мастеров являются украшением многочисленных выставок в нашей стране и за рубежом.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пользуются в последние годы поистине неограниченным спросом на внутреннем и внешнем рынке.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наш век наряду с увлечением техническими формами дизайна чувствуется всё большее тяготение широких масс населения к народному искусству, в том числе к одному из его проявлений- изделиям народных художественных промыслов.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2665870"/>
            <a:ext cx="103441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Духовное развитие масс, рост культуры и эстетических потребностей по-новому раскрывают людям художественную ценность произведений народного искусства, делают привлекательными и желанными эти предметы не только, а подчас и не столько за их практические бытовые качества, сколько за эмоциональное содержание, возможность украсить свой интерьер или костюм, сделать хороший подарок близким. </a:t>
            </a:r>
            <a:endParaRPr lang="ru-RU" sz="2000" dirty="0"/>
          </a:p>
        </p:txBody>
      </p:sp>
      <p:pic>
        <p:nvPicPr>
          <p:cNvPr id="5122" name="Picture 2" descr="http://kulturazaozersk.ru/wp-content/uploads/2015/11/Pcgd1L6TxB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850" y="3878045"/>
            <a:ext cx="5391150" cy="31813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75866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9850" y="171450"/>
            <a:ext cx="53721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народные  промыслы — это собственно художественные производства, в отличие от народного искусства прошлого.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Уже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 их название, заменившее ранее признанное — «кустарные промыслы», характеризует их направленность на первоочередное решение художественных задач.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Что и является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следствием развития нашей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культуры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ответом на проблемы современной предметной среды.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://img-fotki.yandex.ru/get/9494/120319576.33/0_110efb_b9d86e2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98025"/>
            <a:ext cx="5981700" cy="47625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526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9150" y="571500"/>
            <a:ext cx="6419850" cy="247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Положение художественных промыслов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закреплено Федеральным законом РФ №7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народных художественных промыслах» от 6 января 1999 года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www.booksiti.net.ru/books/2409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0700" y="3279690"/>
            <a:ext cx="2593975" cy="32083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448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pt4web.ru/images/1152/28073/640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179" y="0"/>
            <a:ext cx="7017821" cy="569421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953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857250"/>
            <a:ext cx="11811000" cy="1647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abic Typesetting" panose="03020402040406030203" pitchFamily="66" charset="-78"/>
              </a:rPr>
              <a:t>Современные народные художественные промыслы России тоже неоднородны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abic Typesetting" panose="03020402040406030203" pitchFamily="66" charset="-78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abic Typesetting" panose="03020402040406030203" pitchFamily="66" charset="-78"/>
              </a:rPr>
              <a:t>Большинство из них организованны в виде фабрик местной промышленности, художественных комбинатов, производственных объединений, в которых мастера работают и в цехах, и на дому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abic Typesetting" panose="03020402040406030203" pitchFamily="66" charset="-78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999" y="1857308"/>
            <a:ext cx="11677651" cy="453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Велико эмоциональное и содержательное значение цвета в традиционном народном искусстве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праздничных подарочных предметах цвет отличает приподнятый, мажорный характер и гармоничные сочетания, особенно в более старинных вещах, когда применялись растительные и земляные красители и ещё не вошли в обиход анилиновые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даже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химических красителей привело к более ярким и открытым расцветкам вышивки, тканей, ковров, росписи по дереву и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т.д. ,цвет всё же всегда корректировали в соответствии с традиционно выработанными сочетаниями.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лучших вещах покоряет смелость и гармония цветовых решений. Ведущий цвет в большинстве случаев- красный, оранжевый- Это цвет солнца, тепла, благополучия.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Недаром в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русском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искусстве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понятия «красивый», «красный» и добрый» совпадают.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древности цвет предметов имеет символическое смысловое, образное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значение.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Многое в этом отношении донесено традициями народного искусства до современности и продолжает развиваться в новых произведениях.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85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53438" y="2967310"/>
            <a:ext cx="3540442" cy="20093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532120" cy="6355080"/>
          </a:xfrm>
        </p:spPr>
        <p:txBody>
          <a:bodyPr/>
          <a:lstStyle/>
          <a:p>
            <a:endParaRPr lang="ru-RU" dirty="0" smtClean="0"/>
          </a:p>
          <a:p>
            <a:r>
              <a:rPr lang="ru-RU" sz="6000" b="1" dirty="0" smtClean="0">
                <a:solidFill>
                  <a:srgbClr val="002060"/>
                </a:solidFill>
              </a:rPr>
              <a:t>   </a:t>
            </a:r>
            <a:r>
              <a:rPr lang="ru-RU" sz="7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Современные изделия</a:t>
            </a:r>
          </a:p>
          <a:p>
            <a:r>
              <a:rPr lang="ru-RU" sz="7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 </a:t>
            </a:r>
          </a:p>
          <a:p>
            <a:r>
              <a:rPr lang="ru-RU" sz="7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элементами </a:t>
            </a:r>
          </a:p>
          <a:p>
            <a:r>
              <a:rPr lang="ru-RU" sz="7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гжели.</a:t>
            </a:r>
            <a:endParaRPr lang="ru-RU" sz="7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126" name="Picture 6" descr="http://www.souvenirdvor.ru/wa-data/public/shop/products/12/82/8212/images/62963/62963.75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143" y="2475077"/>
            <a:ext cx="5500254" cy="500319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verro.ru/img/0/1b/54/novie-futbolka-beysbolka-ruchnoy-rospisi-gzhel-l376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5031" y="0"/>
            <a:ext cx="5364480" cy="318238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3599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gashmot.ru/_bl/32/38758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2160" y="0"/>
            <a:ext cx="4107543" cy="425268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0.liveinternet.ru/images/attach/b/3/28/328/28328988_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9143" y="-201386"/>
            <a:ext cx="5442857" cy="496388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ouvenirdvor.ru/wa-data/public/shop/products/18/21/12118/images/62030/62030.750x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3486" y="3875315"/>
            <a:ext cx="5457372" cy="285205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880" y="320040"/>
            <a:ext cx="336804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Современные           изделия</a:t>
            </a:r>
            <a:endParaRPr lang="ru-RU" sz="4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с </a:t>
            </a:r>
            <a:endParaRPr lang="ru-RU" sz="4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элементами </a:t>
            </a:r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жостовской</a:t>
            </a:r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росписи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012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feglobe.net/x/entry/0/0_21cdf_24dd19b2_X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4514" y="0"/>
            <a:ext cx="4557486" cy="330925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allery.forum-grad.ru/files/6/7/0/7/6/novinki-for-yours-kitchen-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4514" y="3309258"/>
            <a:ext cx="4557486" cy="35487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advertology.ru/aimages/2013/15/1/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-1"/>
            <a:ext cx="4053114" cy="326707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1.liveinternet.ru/images/attach/c/4/81/796/81796451_4498623_Moi_Pale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3807" y="3309257"/>
            <a:ext cx="5448300" cy="354874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819150"/>
            <a:ext cx="39433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Современные           изделия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 </a:t>
            </a:r>
            <a:endParaRPr lang="ru-RU" sz="60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Элементами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Хохломской росписи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814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xallyava.ru/images/Hudozhestva_3/Rospis_Gorodets/781545af055f415e7983f9493dc33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2038" y="1304925"/>
            <a:ext cx="3333750" cy="40005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eonardodavinchi.ru/cms.ashx?req=Image&amp;imageid=92282add-d244-459a-9f40-97261d58f9c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5788" y="4000500"/>
            <a:ext cx="3833812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russian-gift.com/file/katalog-produktsii/G_543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1" y="-495300"/>
            <a:ext cx="4838700" cy="47625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57200"/>
            <a:ext cx="41719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Современные           изделия</a:t>
            </a:r>
          </a:p>
          <a:p>
            <a:pPr algn="ctr"/>
            <a:r>
              <a:rPr lang="ru-RU" sz="60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с </a:t>
            </a:r>
          </a:p>
          <a:p>
            <a:pPr algn="ctr"/>
            <a:r>
              <a:rPr lang="ru-RU" sz="60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Элементами </a:t>
            </a:r>
          </a:p>
          <a:p>
            <a:pPr algn="ctr"/>
            <a:r>
              <a:rPr lang="ru-RU" sz="60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городецкой росписи</a:t>
            </a:r>
            <a:endParaRPr lang="ru-RU" sz="6000" b="1" dirty="0">
              <a:solidFill>
                <a:srgbClr val="000099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992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c.pics.livejournal.com/tignessa/23502201/573618/573618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050" y="2876550"/>
            <a:ext cx="4400550" cy="39814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fotohood.ru/images/1086311_polhov-maidanskaya-tararus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9900" y="190500"/>
            <a:ext cx="5734050" cy="60388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400" y="476250"/>
            <a:ext cx="32194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3333FF"/>
                </a:solidFill>
                <a:latin typeface="Monotype Corsiva" panose="03010101010201010101" pitchFamily="66" charset="0"/>
              </a:rPr>
              <a:t>Современные           изделия</a:t>
            </a:r>
          </a:p>
          <a:p>
            <a:pPr algn="ctr"/>
            <a:r>
              <a:rPr lang="ru-RU" sz="4800" b="1" dirty="0">
                <a:solidFill>
                  <a:srgbClr val="3333FF"/>
                </a:solidFill>
                <a:latin typeface="Monotype Corsiva" panose="03010101010201010101" pitchFamily="66" charset="0"/>
              </a:rPr>
              <a:t>с </a:t>
            </a:r>
          </a:p>
          <a:p>
            <a:pPr algn="ctr"/>
            <a:r>
              <a:rPr lang="ru-RU" sz="4800" b="1" dirty="0" smtClean="0">
                <a:solidFill>
                  <a:srgbClr val="3333FF"/>
                </a:solidFill>
                <a:latin typeface="Monotype Corsiva" panose="03010101010201010101" pitchFamily="66" charset="0"/>
              </a:rPr>
              <a:t>Элементами</a:t>
            </a:r>
          </a:p>
          <a:p>
            <a:pPr algn="ctr"/>
            <a:r>
              <a:rPr lang="ru-RU" sz="4800" b="1" dirty="0" err="1" smtClean="0">
                <a:solidFill>
                  <a:srgbClr val="3333FF"/>
                </a:solidFill>
                <a:latin typeface="Monotype Corsiva" panose="03010101010201010101" pitchFamily="66" charset="0"/>
              </a:rPr>
              <a:t>Полхово-майданской</a:t>
            </a:r>
            <a:r>
              <a:rPr lang="ru-RU" sz="4800" b="1" dirty="0" smtClean="0">
                <a:solidFill>
                  <a:srgbClr val="3333FF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sz="4800" b="1" dirty="0" smtClean="0">
                <a:solidFill>
                  <a:srgbClr val="3333FF"/>
                </a:solidFill>
                <a:latin typeface="Monotype Corsiva" panose="03010101010201010101" pitchFamily="66" charset="0"/>
              </a:rPr>
              <a:t> росписью</a:t>
            </a:r>
            <a:endParaRPr lang="ru-RU" sz="48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893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obro.rb1.ru/media/gall/2/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0099" y="2495550"/>
            <a:ext cx="4114800" cy="46101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amoffar.ru/images/palehskaya_painting_ceni_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1175" y="3057525"/>
            <a:ext cx="3733800" cy="42862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xallyava.ru/images/Hudozhestva_3/Palehskaja_mini/fe4a228e05cd0960a376bf6144948c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6051" y="66674"/>
            <a:ext cx="4932362" cy="38385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750" y="266700"/>
            <a:ext cx="4533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333300"/>
                </a:solidFill>
                <a:latin typeface="Monotype Corsiva" panose="03010101010201010101" pitchFamily="66" charset="0"/>
              </a:rPr>
              <a:t>Современные           изделия</a:t>
            </a:r>
          </a:p>
          <a:p>
            <a:pPr algn="ctr"/>
            <a:r>
              <a:rPr lang="ru-RU" sz="6000" b="1" dirty="0">
                <a:solidFill>
                  <a:srgbClr val="333300"/>
                </a:solidFill>
                <a:latin typeface="Monotype Corsiva" panose="03010101010201010101" pitchFamily="66" charset="0"/>
              </a:rPr>
              <a:t>с </a:t>
            </a:r>
          </a:p>
          <a:p>
            <a:pPr algn="ctr"/>
            <a:r>
              <a:rPr lang="ru-RU" sz="6000" b="1" dirty="0">
                <a:solidFill>
                  <a:srgbClr val="333300"/>
                </a:solidFill>
                <a:latin typeface="Monotype Corsiva" panose="03010101010201010101" pitchFamily="66" charset="0"/>
              </a:rPr>
              <a:t>Элементами </a:t>
            </a:r>
            <a:endParaRPr lang="ru-RU" sz="6000" b="1" dirty="0" smtClean="0">
              <a:solidFill>
                <a:srgbClr val="3333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6000" b="1" dirty="0" smtClean="0">
                <a:solidFill>
                  <a:srgbClr val="333300"/>
                </a:solidFill>
                <a:latin typeface="Monotype Corsiva" panose="03010101010201010101" pitchFamily="66" charset="0"/>
              </a:rPr>
              <a:t>Палехской росписи</a:t>
            </a:r>
            <a:endParaRPr lang="ru-RU" sz="6000" b="1" dirty="0">
              <a:solidFill>
                <a:srgbClr val="3333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763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445</Words>
  <Application>Microsoft Office PowerPoint</Application>
  <PresentationFormat>Произвольный</PresentationFormat>
  <Paragraphs>57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Знакомство с  народными промыслами в    современной жизни.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 народных промыслов  в современной жизни</dc:title>
  <dc:creator>Татьяна</dc:creator>
  <cp:lastModifiedBy>1</cp:lastModifiedBy>
  <cp:revision>29</cp:revision>
  <cp:lastPrinted>2019-02-10T11:06:05Z</cp:lastPrinted>
  <dcterms:created xsi:type="dcterms:W3CDTF">2016-12-19T07:22:57Z</dcterms:created>
  <dcterms:modified xsi:type="dcterms:W3CDTF">2021-03-11T13:20:18Z</dcterms:modified>
</cp:coreProperties>
</file>