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5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552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72614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2843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196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73818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0761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79105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3438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10118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4682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7160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67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369BE-0CAA-4405-A6BF-943A8C7A5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024468"/>
            <a:ext cx="5506948" cy="299719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СТИХИ ДЛЯ АВТОМАТИЗАЦИИ ЗВУКОВ У ДЕТЕЙ 4-6 ЛЕТ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E4E8D5-A83F-47F2-B459-D21F04130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1287" y="4334934"/>
            <a:ext cx="5008925" cy="649662"/>
          </a:xfrm>
        </p:spPr>
        <p:txBody>
          <a:bodyPr>
            <a:noAutofit/>
          </a:bodyPr>
          <a:lstStyle/>
          <a:p>
            <a:pPr algn="l"/>
            <a:r>
              <a:rPr lang="ru-RU" sz="2800" b="1" dirty="0"/>
              <a:t>СОНОРНЫЕ ЗВУКИ Л, ЛЬ, Р, РЬ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8BE80D-2166-434A-88C9-E7BF89F7B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7" y="1093304"/>
            <a:ext cx="5675740" cy="46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00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4278C04-779D-447C-B7B0-DA0E90D7A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8868" y="902873"/>
            <a:ext cx="6765236" cy="50522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Дед Мороз</a:t>
            </a:r>
          </a:p>
          <a:p>
            <a:pPr marL="0" indent="0">
              <a:buNone/>
            </a:pPr>
            <a:r>
              <a:rPr lang="ru-RU" sz="3600" dirty="0"/>
              <a:t>Дед Мороз пришёл к нам в сад.</a:t>
            </a:r>
          </a:p>
          <a:p>
            <a:pPr marL="0" indent="0">
              <a:buNone/>
            </a:pPr>
            <a:r>
              <a:rPr lang="ru-RU" sz="3600" dirty="0"/>
              <a:t>Чтоб порадовать ребят,</a:t>
            </a:r>
          </a:p>
          <a:p>
            <a:pPr marL="0" indent="0">
              <a:buNone/>
            </a:pPr>
            <a:r>
              <a:rPr lang="ru-RU" sz="3600" dirty="0"/>
              <a:t>В хороводе поплясать,</a:t>
            </a:r>
          </a:p>
          <a:p>
            <a:pPr marL="0" indent="0">
              <a:buNone/>
            </a:pPr>
            <a:r>
              <a:rPr lang="ru-RU" sz="3600" dirty="0"/>
              <a:t>Пошутить и поиграть.</a:t>
            </a:r>
          </a:p>
          <a:p>
            <a:pPr marL="0" indent="0">
              <a:buNone/>
            </a:pPr>
            <a:r>
              <a:rPr lang="ru-RU" sz="3600" dirty="0"/>
              <a:t>Вдруг случилась с ним беда:</a:t>
            </a:r>
          </a:p>
          <a:p>
            <a:pPr marL="0" indent="0">
              <a:buNone/>
            </a:pPr>
            <a:r>
              <a:rPr lang="ru-RU" sz="3600" dirty="0"/>
              <a:t>Отвалилась борода!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44B8C6-B507-448D-8749-BF53316A6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8" b="96403" l="7147" r="91824">
                        <a14:foregroundMark x1="25901" y1="4325" x2="25901" y2="4325"/>
                        <a14:foregroundMark x1="53002" y1="4163" x2="53002" y2="4163"/>
                        <a14:foregroundMark x1="7261" y1="17987" x2="7261" y2="17987"/>
                        <a14:foregroundMark x1="67353" y1="63015" x2="67353" y2="63015"/>
                        <a14:foregroundMark x1="85992" y1="30679" x2="85992" y2="30679"/>
                        <a14:foregroundMark x1="71126" y1="30315" x2="71126" y2="30315"/>
                        <a14:foregroundMark x1="59577" y1="29992" x2="59577" y2="29992"/>
                        <a14:foregroundMark x1="85992" y1="8852" x2="85992" y2="8852"/>
                        <a14:foregroundMark x1="90680" y1="6669" x2="90680" y2="6669"/>
                        <a14:foregroundMark x1="86678" y1="22676" x2="86678" y2="22676"/>
                        <a14:foregroundMark x1="77987" y1="89006" x2="77987" y2="89006"/>
                        <a14:foregroundMark x1="80332" y1="96483" x2="80332" y2="96483"/>
                        <a14:foregroundMark x1="88336" y1="83994" x2="88336" y2="83994"/>
                        <a14:foregroundMark x1="88107" y1="50849" x2="88107" y2="50849"/>
                        <a14:foregroundMark x1="89537" y1="95513" x2="89537" y2="95513"/>
                        <a14:foregroundMark x1="87421" y1="51334" x2="87421" y2="51334"/>
                        <a14:foregroundMark x1="87421" y1="49677" x2="87421" y2="49677"/>
                        <a14:foregroundMark x1="87421" y1="25182" x2="87421" y2="25182"/>
                        <a14:foregroundMark x1="85306" y1="17987" x2="85306" y2="17987"/>
                        <a14:foregroundMark x1="85992" y1="16492" x2="85992" y2="16492"/>
                        <a14:foregroundMark x1="85992" y1="13662" x2="85992" y2="13662"/>
                        <a14:foregroundMark x1="91652" y1="11843" x2="91652" y2="11843"/>
                        <a14:foregroundMark x1="91881" y1="10509" x2="91881" y2="10509"/>
                        <a14:foregroundMark x1="90452" y1="51496" x2="90452" y2="51496"/>
                        <a14:foregroundMark x1="29674" y1="2668" x2="29674" y2="2668"/>
                        <a14:foregroundMark x1="90452" y1="36338" x2="90452" y2="36338"/>
                        <a14:backgroundMark x1="17839" y1="41673" x2="17839" y2="4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0553" y="291672"/>
            <a:ext cx="4295147" cy="607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24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D5D8009-A0B9-4809-97B5-3BD7D57E3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495" y="765313"/>
            <a:ext cx="6728791" cy="45918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Крот</a:t>
            </a:r>
          </a:p>
          <a:p>
            <a:pPr marL="0" indent="0">
              <a:buNone/>
            </a:pPr>
            <a:r>
              <a:rPr lang="ru-RU" sz="3600" dirty="0"/>
              <a:t>Я люблю свой огород.</a:t>
            </a:r>
          </a:p>
          <a:p>
            <a:pPr marL="0" indent="0">
              <a:buNone/>
            </a:pPr>
            <a:r>
              <a:rPr lang="ru-RU" sz="3600" dirty="0"/>
              <a:t>Что там только не растёт!</a:t>
            </a:r>
          </a:p>
          <a:p>
            <a:pPr marL="0" indent="0">
              <a:buNone/>
            </a:pPr>
            <a:r>
              <a:rPr lang="ru-RU" sz="3600" dirty="0"/>
              <a:t>Только есть одна беда: </a:t>
            </a:r>
          </a:p>
          <a:p>
            <a:pPr marL="0" indent="0">
              <a:buNone/>
            </a:pPr>
            <a:r>
              <a:rPr lang="ru-RU" sz="3600" dirty="0"/>
              <a:t>Крот повадился туда.</a:t>
            </a:r>
          </a:p>
          <a:p>
            <a:pPr marL="0" indent="0">
              <a:buNone/>
            </a:pPr>
            <a:r>
              <a:rPr lang="ru-RU" sz="3600" dirty="0"/>
              <a:t>Как к рота уговорить</a:t>
            </a:r>
          </a:p>
          <a:p>
            <a:pPr marL="0" indent="0">
              <a:buNone/>
            </a:pPr>
            <a:r>
              <a:rPr lang="ru-RU" sz="3600" dirty="0"/>
              <a:t>Не на грядках земля рыть?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E5616D-F952-4680-86ED-390DB90E8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00" y1="87030" x2="53500" y2="87030"/>
                        <a14:foregroundMark x1="62167" y1="85338" x2="62167" y2="85338"/>
                        <a14:foregroundMark x1="77667" y1="86278" x2="77667" y2="86278"/>
                        <a14:foregroundMark x1="78500" y1="87594" x2="78500" y2="87594"/>
                        <a14:foregroundMark x1="43333" y1="58835" x2="43333" y2="58835"/>
                        <a14:backgroundMark x1="8667" y1="14850" x2="8667" y2="14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05" y="895350"/>
            <a:ext cx="5715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19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4631C-DBAD-4FD7-90E5-E5D2DF22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63300"/>
            <a:ext cx="5085521" cy="27657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>
                <a:latin typeface="+mn-lt"/>
              </a:rPr>
              <a:t>Кем я стану</a:t>
            </a:r>
            <a:br>
              <a:rPr lang="ru-RU" sz="3600" dirty="0">
                <a:latin typeface="+mn-lt"/>
              </a:rPr>
            </a:br>
            <a:r>
              <a:rPr lang="ru-RU" sz="3600" dirty="0">
                <a:latin typeface="+mn-lt"/>
              </a:rPr>
              <a:t>По дороге напрямик</a:t>
            </a:r>
            <a:br>
              <a:rPr lang="ru-RU" sz="3600" dirty="0">
                <a:latin typeface="+mn-lt"/>
              </a:rPr>
            </a:br>
            <a:r>
              <a:rPr lang="ru-RU" sz="3600" dirty="0">
                <a:latin typeface="+mn-lt"/>
              </a:rPr>
              <a:t>Мчится новый грузовик.</a:t>
            </a:r>
            <a:br>
              <a:rPr lang="ru-RU" sz="3600" dirty="0">
                <a:latin typeface="+mn-lt"/>
              </a:rPr>
            </a:br>
            <a:r>
              <a:rPr lang="ru-RU" sz="3600" dirty="0">
                <a:latin typeface="+mn-lt"/>
              </a:rPr>
              <a:t>Впереди рычит мотор,</a:t>
            </a:r>
            <a:br>
              <a:rPr lang="ru-RU" sz="3600" dirty="0">
                <a:latin typeface="+mn-lt"/>
              </a:rPr>
            </a:br>
            <a:r>
              <a:rPr lang="ru-RU" sz="3600" dirty="0">
                <a:latin typeface="+mn-lt"/>
              </a:rPr>
              <a:t>За рулём сидит шофер.</a:t>
            </a:r>
            <a:br>
              <a:rPr lang="ru-RU" sz="3200" dirty="0">
                <a:latin typeface="+mn-lt"/>
              </a:rPr>
            </a:br>
            <a:endParaRPr lang="ru-RU" sz="32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B7B9CC-651C-4C5C-AA25-2F0E5C901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9810" y="464520"/>
            <a:ext cx="4953004" cy="27657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Пролетает самолёт,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Управляет им пилот.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Судно вышло в океан,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/>
              <a:t>За штурвалом капитан.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448B6E-A23E-4E0A-9569-5D07B70A4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81129" y="3518442"/>
            <a:ext cx="6251714" cy="2841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Грозный танк ведёт танкист,</a:t>
            </a:r>
          </a:p>
          <a:p>
            <a:pPr marL="0" indent="0">
              <a:buNone/>
            </a:pPr>
            <a:r>
              <a:rPr lang="ru-RU" sz="3600" dirty="0"/>
              <a:t>Скорый поезд – машинист,</a:t>
            </a:r>
          </a:p>
          <a:p>
            <a:pPr marL="0" indent="0">
              <a:buNone/>
            </a:pPr>
            <a:r>
              <a:rPr lang="ru-RU" sz="3600" dirty="0"/>
              <a:t>А у нас врачей семья,</a:t>
            </a:r>
          </a:p>
          <a:p>
            <a:pPr marL="0" indent="0">
              <a:buNone/>
            </a:pPr>
            <a:r>
              <a:rPr lang="ru-RU" sz="3600" dirty="0"/>
              <a:t>Стану доктором и 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05EF2A-86A5-436E-982F-2943C1E10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63" y="3429000"/>
            <a:ext cx="2904063" cy="30504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98AC28-CA2C-42CD-A704-C5F3FC685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6125" y1="23500" x2="16125" y2="2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2809"/>
            <a:ext cx="3218620" cy="32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62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CD1760-A04F-44AA-B2C4-9F1F3A38F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29" y="500338"/>
            <a:ext cx="5665305" cy="585732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600" b="1" dirty="0"/>
              <a:t>Сам виноват</a:t>
            </a:r>
          </a:p>
          <a:p>
            <a:pPr marL="0" indent="0">
              <a:buNone/>
            </a:pPr>
            <a:r>
              <a:rPr lang="ru-RU" sz="3600" dirty="0"/>
              <a:t>Плачет дождик за окошком,</a:t>
            </a:r>
          </a:p>
          <a:p>
            <a:pPr marL="0" indent="0">
              <a:buNone/>
            </a:pPr>
            <a:r>
              <a:rPr lang="ru-RU" sz="3600" dirty="0"/>
              <a:t>Капли льются по стеклу.</a:t>
            </a:r>
          </a:p>
          <a:p>
            <a:pPr marL="0" indent="0">
              <a:buNone/>
            </a:pPr>
            <a:r>
              <a:rPr lang="ru-RU" sz="3600" dirty="0"/>
              <a:t>Мне наскучило ужасно</a:t>
            </a:r>
          </a:p>
          <a:p>
            <a:pPr marL="0" indent="0">
              <a:buNone/>
            </a:pPr>
            <a:r>
              <a:rPr lang="ru-RU" sz="3600" dirty="0"/>
              <a:t>Целый час стоять в углу.</a:t>
            </a:r>
          </a:p>
          <a:p>
            <a:pPr marL="0" indent="0">
              <a:buNone/>
            </a:pPr>
            <a:r>
              <a:rPr lang="ru-RU" sz="3600" dirty="0"/>
              <a:t>           Что поделать, наказали</a:t>
            </a:r>
          </a:p>
          <a:p>
            <a:pPr marL="0" indent="0">
              <a:buNone/>
            </a:pPr>
            <a:r>
              <a:rPr lang="ru-RU" sz="3600" dirty="0"/>
              <a:t>           И не взяли на футбол.</a:t>
            </a:r>
          </a:p>
          <a:p>
            <a:pPr marL="0" indent="0">
              <a:buNone/>
            </a:pPr>
            <a:r>
              <a:rPr lang="ru-RU" sz="3600" dirty="0"/>
              <a:t>           Маме в садике сказали,</a:t>
            </a:r>
          </a:p>
          <a:p>
            <a:pPr marL="0" indent="0">
              <a:buNone/>
            </a:pPr>
            <a:r>
              <a:rPr lang="ru-RU" sz="3600" dirty="0"/>
              <a:t>           Что себя я плохо вёл.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6A654E-0AE2-4294-BFD1-22966032A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0834" y="1027318"/>
            <a:ext cx="6341166" cy="52144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200" dirty="0"/>
              <a:t>И совсем я не «бесёнок»!</a:t>
            </a:r>
          </a:p>
          <a:p>
            <a:pPr marL="0" indent="0">
              <a:buNone/>
            </a:pPr>
            <a:r>
              <a:rPr lang="ru-RU" sz="3200" dirty="0"/>
              <a:t>Ну сломал случайно стол,</a:t>
            </a:r>
          </a:p>
          <a:p>
            <a:pPr marL="0" indent="0">
              <a:buNone/>
            </a:pPr>
            <a:r>
              <a:rPr lang="ru-RU" sz="3200" dirty="0"/>
              <a:t>А </a:t>
            </a:r>
            <a:r>
              <a:rPr lang="ru-RU" sz="3200" dirty="0" err="1"/>
              <a:t>булавкою</a:t>
            </a:r>
            <a:r>
              <a:rPr lang="ru-RU" sz="3200" dirty="0"/>
              <a:t> девчонок </a:t>
            </a:r>
          </a:p>
          <a:p>
            <a:pPr marL="0" indent="0">
              <a:buNone/>
            </a:pPr>
            <a:r>
              <a:rPr lang="ru-RU" sz="3200" dirty="0"/>
              <a:t>Я тихонько уколол.</a:t>
            </a:r>
          </a:p>
          <a:p>
            <a:pPr marL="0" indent="0">
              <a:buNone/>
            </a:pPr>
            <a:r>
              <a:rPr lang="ru-RU" sz="3200" dirty="0"/>
              <a:t>          Мне до слёз обидно стало,</a:t>
            </a:r>
          </a:p>
          <a:p>
            <a:pPr marL="0" indent="0">
              <a:buNone/>
            </a:pPr>
            <a:r>
              <a:rPr lang="ru-RU" sz="3200" dirty="0"/>
              <a:t>          Не пойду я в детский сад.</a:t>
            </a:r>
          </a:p>
          <a:p>
            <a:pPr marL="0" indent="0">
              <a:buNone/>
            </a:pPr>
            <a:r>
              <a:rPr lang="ru-RU" sz="3200" dirty="0"/>
              <a:t>          Мама так в ответ сказала:</a:t>
            </a:r>
          </a:p>
          <a:p>
            <a:pPr marL="0" indent="0">
              <a:buNone/>
            </a:pPr>
            <a:r>
              <a:rPr lang="ru-RU" sz="3200" dirty="0"/>
              <a:t>          «Знаешь сам, что виноват!»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749DAB-FA44-44DD-AF0F-BD80347F2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33" b="94000" l="10000" r="90000">
                        <a14:foregroundMark x1="33667" y1="19333" x2="33667" y2="19333"/>
                        <a14:foregroundMark x1="27333" y1="61333" x2="27333" y2="61333"/>
                        <a14:foregroundMark x1="28667" y1="92000" x2="28667" y2="92000"/>
                        <a14:foregroundMark x1="63000" y1="93667" x2="63000" y2="93667"/>
                        <a14:foregroundMark x1="56667" y1="94333" x2="56667" y2="94333"/>
                        <a14:foregroundMark x1="53000" y1="91333" x2="53000" y2="91333"/>
                        <a14:foregroundMark x1="48000" y1="92333" x2="48000" y2="92333"/>
                        <a14:foregroundMark x1="61333" y1="7333" x2="61333" y2="7333"/>
                        <a14:backgroundMark x1="1000" y1="38000" x2="1000" y2="3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906" y="1027318"/>
            <a:ext cx="2401682" cy="240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57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E4702B4-F4F8-4D0B-85C1-FF2AF8DEC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113" y="604698"/>
            <a:ext cx="6436497" cy="56768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Муравей</a:t>
            </a:r>
          </a:p>
          <a:p>
            <a:pPr marL="0" indent="0">
              <a:buNone/>
            </a:pPr>
            <a:r>
              <a:rPr lang="ru-RU" sz="3600" dirty="0"/>
              <a:t>Муравей нашёл зерно.</a:t>
            </a:r>
          </a:p>
          <a:p>
            <a:pPr marL="0" indent="0">
              <a:buNone/>
            </a:pPr>
            <a:r>
              <a:rPr lang="ru-RU" sz="3600" dirty="0"/>
              <a:t>Ох и крупное оно!</a:t>
            </a:r>
          </a:p>
          <a:p>
            <a:pPr marL="0" indent="0">
              <a:buNone/>
            </a:pPr>
            <a:r>
              <a:rPr lang="ru-RU" sz="3600" dirty="0"/>
              <a:t>Втрое больше муравья.</a:t>
            </a:r>
          </a:p>
          <a:p>
            <a:pPr marL="0" indent="0">
              <a:buNone/>
            </a:pPr>
            <a:r>
              <a:rPr lang="ru-RU" sz="3600" dirty="0"/>
              <a:t>Глядь – к нему спешат друзья.</a:t>
            </a:r>
          </a:p>
          <a:p>
            <a:pPr marL="0" indent="0">
              <a:buNone/>
            </a:pPr>
            <a:r>
              <a:rPr lang="ru-RU" sz="3600" dirty="0"/>
              <a:t>Муравьи не отступают,</a:t>
            </a:r>
          </a:p>
          <a:p>
            <a:pPr marL="0" indent="0">
              <a:buNone/>
            </a:pPr>
            <a:r>
              <a:rPr lang="ru-RU" sz="3600" dirty="0"/>
              <a:t>Все друг другу помогают.</a:t>
            </a:r>
          </a:p>
          <a:p>
            <a:pPr marL="0" indent="0">
              <a:buNone/>
            </a:pPr>
            <a:r>
              <a:rPr lang="ru-RU" sz="3600" dirty="0"/>
              <a:t>Хоть и крупное зерно,</a:t>
            </a:r>
          </a:p>
          <a:p>
            <a:pPr marL="0" indent="0">
              <a:buNone/>
            </a:pPr>
            <a:r>
              <a:rPr lang="ru-RU" sz="3600" dirty="0"/>
              <a:t>В муравейнике оно.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8B4CDF-7DCD-4F97-AB36-9274598F1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646" r="90000">
                        <a14:foregroundMark x1="8646" y1="79306" x2="8646" y2="79306"/>
                        <a14:foregroundMark x1="51771" y1="35694" x2="51771" y2="35694"/>
                        <a14:backgroundMark x1="9479" y1="16806" x2="9479" y2="16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16725" r="10631" b="17718"/>
          <a:stretch/>
        </p:blipFill>
        <p:spPr>
          <a:xfrm>
            <a:off x="5473699" y="1143000"/>
            <a:ext cx="6436497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8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1810330-D638-4007-B81B-44AAD47F96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8564" y="841650"/>
            <a:ext cx="6238461" cy="4773959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/>
              <a:t>Подарок</a:t>
            </a:r>
          </a:p>
          <a:p>
            <a:pPr marL="0" indent="0">
              <a:buNone/>
            </a:pPr>
            <a:r>
              <a:rPr lang="ru-RU" sz="3600" dirty="0"/>
              <a:t>Милый, ласковый котёнок,</a:t>
            </a:r>
          </a:p>
          <a:p>
            <a:pPr marL="0" indent="0">
              <a:buNone/>
            </a:pPr>
            <a:r>
              <a:rPr lang="ru-RU" sz="3600" dirty="0"/>
              <a:t>Полосатый, как тигрёнок,</a:t>
            </a:r>
          </a:p>
          <a:p>
            <a:pPr marL="0" indent="0">
              <a:buNone/>
            </a:pPr>
            <a:r>
              <a:rPr lang="ru-RU" sz="3600" dirty="0"/>
              <a:t>Бантик светло-голубой,</a:t>
            </a:r>
          </a:p>
          <a:p>
            <a:pPr marL="0" indent="0">
              <a:buNone/>
            </a:pPr>
            <a:r>
              <a:rPr lang="ru-RU" sz="3600" dirty="0"/>
              <a:t>Все любуются тобой.</a:t>
            </a:r>
          </a:p>
          <a:p>
            <a:pPr marL="0" indent="0">
              <a:buNone/>
            </a:pPr>
            <a:r>
              <a:rPr lang="ru-RU" sz="3600" dirty="0"/>
              <a:t>В мягких лапках – </a:t>
            </a:r>
            <a:r>
              <a:rPr lang="ru-RU" sz="3600" dirty="0" err="1"/>
              <a:t>коготочки</a:t>
            </a:r>
            <a:r>
              <a:rPr lang="ru-RU" sz="3600" dirty="0"/>
              <a:t>.</a:t>
            </a:r>
          </a:p>
          <a:p>
            <a:pPr marL="0" indent="0">
              <a:buNone/>
            </a:pPr>
            <a:r>
              <a:rPr lang="ru-RU" sz="3600" dirty="0"/>
              <a:t>Подарите киску дочке!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F44F93-8EC5-4A41-9308-175549A9A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4" b="95349" l="5222" r="95000">
                        <a14:foregroundMark x1="32667" y1="47442" x2="32667" y2="47442"/>
                        <a14:foregroundMark x1="32667" y1="44767" x2="32667" y2="44767"/>
                        <a14:foregroundMark x1="33000" y1="44767" x2="33000" y2="44767"/>
                        <a14:foregroundMark x1="23667" y1="44767" x2="23667" y2="44767"/>
                        <a14:foregroundMark x1="27667" y1="40233" x2="27667" y2="40233"/>
                        <a14:foregroundMark x1="91778" y1="45233" x2="91778" y2="45233"/>
                        <a14:foregroundMark x1="95333" y1="46163" x2="95333" y2="46163"/>
                        <a14:foregroundMark x1="84333" y1="47442" x2="84333" y2="47442"/>
                        <a14:foregroundMark x1="85556" y1="45233" x2="85556" y2="45233"/>
                        <a14:foregroundMark x1="87889" y1="43721" x2="87889" y2="43721"/>
                        <a14:foregroundMark x1="57556" y1="78721" x2="57556" y2="78721"/>
                        <a14:foregroundMark x1="61333" y1="77791" x2="61333" y2="77791"/>
                        <a14:foregroundMark x1="32333" y1="48488" x2="32333" y2="48488"/>
                        <a14:foregroundMark x1="25778" y1="45581" x2="25778" y2="45581"/>
                        <a14:foregroundMark x1="26444" y1="48837" x2="26444" y2="48837"/>
                        <a14:foregroundMark x1="29778" y1="52209" x2="29778" y2="52209"/>
                        <a14:foregroundMark x1="25444" y1="52093" x2="25444" y2="52093"/>
                        <a14:foregroundMark x1="28444" y1="54302" x2="28444" y2="54302"/>
                        <a14:foregroundMark x1="31444" y1="56279" x2="31444" y2="56279"/>
                        <a14:foregroundMark x1="34778" y1="58372" x2="34778" y2="58372"/>
                        <a14:foregroundMark x1="38000" y1="60930" x2="38000" y2="60930"/>
                        <a14:foregroundMark x1="38000" y1="67907" x2="38000" y2="67907"/>
                        <a14:foregroundMark x1="36556" y1="64302" x2="36556" y2="64302"/>
                        <a14:foregroundMark x1="44889" y1="61163" x2="44889" y2="61163"/>
                        <a14:foregroundMark x1="55667" y1="79767" x2="55667" y2="79767"/>
                        <a14:foregroundMark x1="44000" y1="91163" x2="44000" y2="91163"/>
                        <a14:foregroundMark x1="78111" y1="91163" x2="78111" y2="91163"/>
                        <a14:foregroundMark x1="43111" y1="95349" x2="43111" y2="95349"/>
                        <a14:foregroundMark x1="32667" y1="44419" x2="32667" y2="44419"/>
                        <a14:foregroundMark x1="14556" y1="18721" x2="14556" y2="18721"/>
                        <a14:foregroundMark x1="23778" y1="12442" x2="23778" y2="12442"/>
                        <a14:foregroundMark x1="12000" y1="10581" x2="12000" y2="10581"/>
                        <a14:foregroundMark x1="10556" y1="16628" x2="10556" y2="16628"/>
                        <a14:foregroundMark x1="14111" y1="24767" x2="14111" y2="24767"/>
                        <a14:foregroundMark x1="15667" y1="22209" x2="15667" y2="22209"/>
                        <a14:foregroundMark x1="17667" y1="20930" x2="17667" y2="20930"/>
                        <a14:foregroundMark x1="28222" y1="5930" x2="28222" y2="5930"/>
                        <a14:foregroundMark x1="8444" y1="22093" x2="8444" y2="22093"/>
                        <a14:foregroundMark x1="5222" y1="20000" x2="5222" y2="20000"/>
                        <a14:foregroundMark x1="15000" y1="24302" x2="15000" y2="24302"/>
                        <a14:backgroundMark x1="15111" y1="80233" x2="15111" y2="8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311" y="988307"/>
            <a:ext cx="5429989" cy="51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37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3F532-A41C-41A1-B401-2CAB7900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873" y="417008"/>
            <a:ext cx="3365500" cy="1231900"/>
          </a:xfrm>
        </p:spPr>
        <p:txBody>
          <a:bodyPr>
            <a:noAutofit/>
          </a:bodyPr>
          <a:lstStyle/>
          <a:p>
            <a:r>
              <a:rPr lang="ru-RU" sz="5400" dirty="0"/>
              <a:t>СПАСИБО!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63BF22-23E2-40F8-AC0C-84670570A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7" b="95673" l="272" r="98231">
                        <a14:foregroundMark x1="4626" y1="17895" x2="4626" y2="17895"/>
                        <a14:foregroundMark x1="25034" y1="37310" x2="25034" y2="37310"/>
                        <a14:foregroundMark x1="54014" y1="37310" x2="54014" y2="37310"/>
                        <a14:foregroundMark x1="56871" y1="41754" x2="56871" y2="41754"/>
                        <a14:foregroundMark x1="51156" y1="34854" x2="51156" y2="34854"/>
                        <a14:foregroundMark x1="48844" y1="35906" x2="48844" y2="35906"/>
                        <a14:foregroundMark x1="26259" y1="36374" x2="26259" y2="36374"/>
                        <a14:foregroundMark x1="25578" y1="34386" x2="25578" y2="34386"/>
                        <a14:foregroundMark x1="5170" y1="39298" x2="5170" y2="39298"/>
                        <a14:foregroundMark x1="1224" y1="23158" x2="1224" y2="23158"/>
                        <a14:foregroundMark x1="37007" y1="9123" x2="37007" y2="9123"/>
                        <a14:foregroundMark x1="45986" y1="3743" x2="45986" y2="3743"/>
                        <a14:foregroundMark x1="38639" y1="1287" x2="38639" y2="1287"/>
                        <a14:foregroundMark x1="55646" y1="95789" x2="55646" y2="95789"/>
                        <a14:foregroundMark x1="29660" y1="95789" x2="29660" y2="95789"/>
                        <a14:foregroundMark x1="90884" y1="38363" x2="90884" y2="38363"/>
                        <a14:foregroundMark x1="98231" y1="36374" x2="98231" y2="36374"/>
                        <a14:foregroundMark x1="56190" y1="38830" x2="56190" y2="38830"/>
                        <a14:foregroundMark x1="52789" y1="42222" x2="52789" y2="42222"/>
                        <a14:foregroundMark x1="57959" y1="42222" x2="57959" y2="42222"/>
                        <a14:foregroundMark x1="49388" y1="41754" x2="49388" y2="41754"/>
                        <a14:foregroundMark x1="25034" y1="34386" x2="25034" y2="34386"/>
                        <a14:foregroundMark x1="24490" y1="34854" x2="24490" y2="34854"/>
                        <a14:foregroundMark x1="20544" y1="41287" x2="20544" y2="41287"/>
                        <a14:backgroundMark x1="88027" y1="11462" x2="88027" y2="1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390" y="1400059"/>
            <a:ext cx="3941234" cy="4584701"/>
          </a:xfrm>
          <a:prstGeom prst="rect">
            <a:avLst/>
          </a:prstGeom>
        </p:spPr>
      </p:pic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F8886BF3-13E1-445E-B8B9-CA0D3136DEA7}"/>
              </a:ext>
            </a:extLst>
          </p:cNvPr>
          <p:cNvSpPr/>
          <p:nvPr/>
        </p:nvSpPr>
        <p:spPr>
          <a:xfrm>
            <a:off x="4157438" y="4051402"/>
            <a:ext cx="1037765" cy="956307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Р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24DF18-A5E9-4CE1-A571-6640D1AF3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021" y="3087057"/>
            <a:ext cx="1499174" cy="14392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E980F7-7907-4187-B39A-4E0F12059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356" y="1899196"/>
            <a:ext cx="2070146" cy="19873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3D6C9A-947D-4AAE-BA14-BE94DAD52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409" y="853192"/>
            <a:ext cx="2324122" cy="2231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84DCC5-5F07-4D01-BBE4-3302F53C7F58}"/>
              </a:ext>
            </a:extLst>
          </p:cNvPr>
          <p:cNvSpPr txBox="1"/>
          <p:nvPr/>
        </p:nvSpPr>
        <p:spPr>
          <a:xfrm>
            <a:off x="5284900" y="3456380"/>
            <a:ext cx="42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FE6B4-750A-4E7F-ACCE-9E7D5DEDAC70}"/>
              </a:ext>
            </a:extLst>
          </p:cNvPr>
          <p:cNvSpPr txBox="1"/>
          <p:nvPr/>
        </p:nvSpPr>
        <p:spPr>
          <a:xfrm>
            <a:off x="7734758" y="1553272"/>
            <a:ext cx="561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4C5E78-1A27-4C6B-A08A-09566831913E}"/>
              </a:ext>
            </a:extLst>
          </p:cNvPr>
          <p:cNvSpPr txBox="1"/>
          <p:nvPr/>
        </p:nvSpPr>
        <p:spPr>
          <a:xfrm>
            <a:off x="6357721" y="2496212"/>
            <a:ext cx="643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Р</a:t>
            </a:r>
          </a:p>
        </p:txBody>
      </p:sp>
    </p:spTree>
    <p:extLst>
      <p:ext uri="{BB962C8B-B14F-4D97-AF65-F5344CB8AC3E}">
        <p14:creationId xmlns:p14="http://schemas.microsoft.com/office/powerpoint/2010/main" val="2310645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17CB230D-BCDA-49F5-BA76-E619B1A66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782"/>
            <a:ext cx="5665304" cy="61920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Угощение</a:t>
            </a:r>
          </a:p>
          <a:p>
            <a:pPr marL="0" indent="0">
              <a:buNone/>
            </a:pPr>
            <a:r>
              <a:rPr lang="ru-RU" sz="3600" dirty="0"/>
              <a:t>Куклам я пекла печенье.</a:t>
            </a:r>
          </a:p>
          <a:p>
            <a:pPr marL="0" indent="0">
              <a:buNone/>
            </a:pPr>
            <a:r>
              <a:rPr lang="ru-RU" sz="3600" dirty="0"/>
              <a:t>Получилось – объеденье!</a:t>
            </a:r>
          </a:p>
          <a:p>
            <a:pPr marL="0" indent="0">
              <a:buNone/>
            </a:pPr>
            <a:r>
              <a:rPr lang="ru-RU" sz="3600" dirty="0"/>
              <a:t>Посадила их за стол,</a:t>
            </a:r>
          </a:p>
          <a:p>
            <a:pPr marL="0" indent="0">
              <a:buNone/>
            </a:pPr>
            <a:r>
              <a:rPr lang="ru-RU" sz="3600" dirty="0"/>
              <a:t>Клоун в гости к ним зашёл,</a:t>
            </a:r>
          </a:p>
          <a:p>
            <a:pPr marL="0" indent="0">
              <a:buNone/>
            </a:pPr>
            <a:r>
              <a:rPr lang="ru-RU" sz="3600" dirty="0"/>
              <a:t>Чай по чашкам наливала</a:t>
            </a:r>
          </a:p>
          <a:p>
            <a:pPr marL="0" indent="0">
              <a:buNone/>
            </a:pPr>
            <a:r>
              <a:rPr lang="ru-RU" sz="3600" dirty="0"/>
              <a:t>И печеньем угощала,</a:t>
            </a:r>
          </a:p>
          <a:p>
            <a:pPr marL="0" indent="0">
              <a:buNone/>
            </a:pPr>
            <a:r>
              <a:rPr lang="ru-RU" sz="3600" dirty="0"/>
              <a:t>Только маме не дала – </a:t>
            </a:r>
          </a:p>
          <a:p>
            <a:pPr marL="0" indent="0">
              <a:buNone/>
            </a:pPr>
            <a:r>
              <a:rPr lang="ru-RU" sz="3600" dirty="0"/>
              <a:t>Пластилин не ест она…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53E47F-F27B-469B-83D3-B2D40939E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5" b="91875" l="10000" r="90000">
                        <a14:foregroundMark x1="39000" y1="6500" x2="39000" y2="6500"/>
                        <a14:foregroundMark x1="68125" y1="6500" x2="68125" y2="6500"/>
                        <a14:foregroundMark x1="67500" y1="5125" x2="67500" y2="5125"/>
                        <a14:foregroundMark x1="54875" y1="51875" x2="54875" y2="51875"/>
                        <a14:foregroundMark x1="43000" y1="49875" x2="43000" y2="49875"/>
                        <a14:foregroundMark x1="43000" y1="51875" x2="43000" y2="51875"/>
                        <a14:foregroundMark x1="40625" y1="91875" x2="40625" y2="91875"/>
                        <a14:foregroundMark x1="48125" y1="59375" x2="48125" y2="59375"/>
                        <a14:foregroundMark x1="52250" y1="31500" x2="52250" y2="31500"/>
                        <a14:foregroundMark x1="40375" y1="28500" x2="40375" y2="28500"/>
                        <a14:foregroundMark x1="48500" y1="59375" x2="48500" y2="59375"/>
                        <a14:foregroundMark x1="57000" y1="51875" x2="57000" y2="51875"/>
                        <a14:foregroundMark x1="73250" y1="15625" x2="73250" y2="15625"/>
                        <a14:foregroundMark x1="75875" y1="20000" x2="75875" y2="20000"/>
                        <a14:foregroundMark x1="67500" y1="5750" x2="67500" y2="5750"/>
                        <a14:foregroundMark x1="70125" y1="7500" x2="70125" y2="7500"/>
                        <a14:foregroundMark x1="39625" y1="4750" x2="39625" y2="4750"/>
                        <a14:foregroundMark x1="42000" y1="7750" x2="42000" y2="7750"/>
                        <a14:foregroundMark x1="40375" y1="4125" x2="40375" y2="4125"/>
                        <a14:foregroundMark x1="40375" y1="4750" x2="40375" y2="4750"/>
                        <a14:foregroundMark x1="40375" y1="7750" x2="40375" y2="7750"/>
                        <a14:foregroundMark x1="33500" y1="19000" x2="33500" y2="19000"/>
                        <a14:foregroundMark x1="32250" y1="13500" x2="32250" y2="13500"/>
                        <a14:foregroundMark x1="54875" y1="51875" x2="54875" y2="51875"/>
                        <a14:foregroundMark x1="41375" y1="50875" x2="41375" y2="50875"/>
                        <a14:foregroundMark x1="46750" y1="62375" x2="46750" y2="62375"/>
                        <a14:foregroundMark x1="48500" y1="59625" x2="48500" y2="59625"/>
                        <a14:foregroundMark x1="48875" y1="62000" x2="48875" y2="62000"/>
                        <a14:foregroundMark x1="50500" y1="60000" x2="50500" y2="60000"/>
                        <a14:foregroundMark x1="49875" y1="59375" x2="49875" y2="59375"/>
                        <a14:foregroundMark x1="48500" y1="57250" x2="48500" y2="57250"/>
                        <a14:foregroundMark x1="46750" y1="55875" x2="46750" y2="55875"/>
                        <a14:foregroundMark x1="45125" y1="58625" x2="45125" y2="58625"/>
                        <a14:foregroundMark x1="49500" y1="54625" x2="49500" y2="54625"/>
                        <a14:foregroundMark x1="48875" y1="56250" x2="48875" y2="56250"/>
                        <a14:foregroundMark x1="56250" y1="50875" x2="56250" y2="50875"/>
                        <a14:foregroundMark x1="47750" y1="42000" x2="47750" y2="42000"/>
                        <a14:backgroundMark x1="7125" y1="18625" x2="7125" y2="1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500821"/>
            <a:ext cx="51308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7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9A96E5D-3D28-4B39-86B3-DF8D497DA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8991" y="720586"/>
            <a:ext cx="5930348" cy="6047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/>
              <a:t>Мамина помощница</a:t>
            </a:r>
          </a:p>
          <a:p>
            <a:pPr marL="0" indent="0">
              <a:buNone/>
            </a:pPr>
            <a:r>
              <a:rPr lang="ru-RU" sz="3600" dirty="0"/>
              <a:t>Я сегодня так устала!</a:t>
            </a:r>
          </a:p>
          <a:p>
            <a:pPr marL="0" indent="0">
              <a:buNone/>
            </a:pPr>
            <a:r>
              <a:rPr lang="ru-RU" sz="3600" dirty="0"/>
              <a:t>Целый день дела, дела…</a:t>
            </a:r>
          </a:p>
          <a:p>
            <a:pPr marL="0" indent="0">
              <a:buNone/>
            </a:pPr>
            <a:r>
              <a:rPr lang="ru-RU" sz="3600" dirty="0"/>
              <a:t>Сшила кукле одеяло,</a:t>
            </a:r>
          </a:p>
          <a:p>
            <a:pPr marL="0" indent="0">
              <a:buNone/>
            </a:pPr>
            <a:r>
              <a:rPr lang="ru-RU" sz="3600" dirty="0"/>
              <a:t>Пол на кухне подмела.</a:t>
            </a:r>
          </a:p>
          <a:p>
            <a:pPr marL="0" indent="0">
              <a:buNone/>
            </a:pPr>
            <a:r>
              <a:rPr lang="ru-RU" sz="3600" dirty="0"/>
              <a:t>С нашим Тузиком гуляла,</a:t>
            </a:r>
          </a:p>
          <a:p>
            <a:pPr marL="0" indent="0">
              <a:buNone/>
            </a:pPr>
            <a:r>
              <a:rPr lang="ru-RU" sz="3600" dirty="0"/>
              <a:t>Лук из лейки поливала,</a:t>
            </a:r>
          </a:p>
          <a:p>
            <a:pPr marL="0" indent="0">
              <a:buNone/>
            </a:pPr>
            <a:r>
              <a:rPr lang="ru-RU" sz="3600" dirty="0"/>
              <a:t>Гладиолусы сажала,</a:t>
            </a:r>
          </a:p>
          <a:p>
            <a:pPr marL="0" indent="0">
              <a:buNone/>
            </a:pPr>
            <a:r>
              <a:rPr lang="ru-RU" sz="3600" dirty="0"/>
              <a:t>В общем маме помогала.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C42E91-C32E-4F7B-A7A5-CC288DFF4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91" b="92326" l="10000" r="90000">
                        <a14:foregroundMark x1="38909" y1="6512" x2="38909" y2="6512"/>
                        <a14:foregroundMark x1="29455" y1="6047" x2="29455" y2="6047"/>
                        <a14:foregroundMark x1="27091" y1="6279" x2="27091" y2="6279"/>
                        <a14:foregroundMark x1="68909" y1="5349" x2="68909" y2="5349"/>
                        <a14:foregroundMark x1="61455" y1="4186" x2="61455" y2="4186"/>
                        <a14:foregroundMark x1="46545" y1="3256" x2="46545" y2="3256"/>
                        <a14:foregroundMark x1="65091" y1="3023" x2="65091" y2="3023"/>
                        <a14:foregroundMark x1="62000" y1="91628" x2="62000" y2="91628"/>
                        <a14:foregroundMark x1="51091" y1="92326" x2="51091" y2="92326"/>
                        <a14:foregroundMark x1="81091" y1="47442" x2="81091" y2="4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06" r="22242" b="3644"/>
          <a:stretch/>
        </p:blipFill>
        <p:spPr>
          <a:xfrm flipH="1">
            <a:off x="6639339" y="889012"/>
            <a:ext cx="4257040" cy="542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04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1845A4-74BC-483C-A629-5130E33F4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603112"/>
            <a:ext cx="6099810" cy="541006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/>
              <a:t>Совет</a:t>
            </a:r>
          </a:p>
          <a:p>
            <a:pPr marL="0" indent="0">
              <a:buNone/>
            </a:pPr>
            <a:r>
              <a:rPr lang="ru-RU" sz="3600" dirty="0"/>
              <a:t>За столом сидела Мила.</a:t>
            </a:r>
          </a:p>
          <a:p>
            <a:pPr marL="0" indent="0">
              <a:buNone/>
            </a:pPr>
            <a:r>
              <a:rPr lang="ru-RU" sz="3600" dirty="0"/>
              <a:t>Миле очень скучно было.</a:t>
            </a:r>
          </a:p>
          <a:p>
            <a:pPr marL="0" indent="0">
              <a:buNone/>
            </a:pPr>
            <a:r>
              <a:rPr lang="ru-RU" sz="3600" dirty="0"/>
              <a:t>Так хотелось погулять,</a:t>
            </a:r>
          </a:p>
          <a:p>
            <a:pPr marL="0" indent="0">
              <a:buNone/>
            </a:pPr>
            <a:r>
              <a:rPr lang="ru-RU" sz="3600" dirty="0"/>
              <a:t>А заставили читать!</a:t>
            </a:r>
          </a:p>
          <a:p>
            <a:pPr marL="0" indent="0">
              <a:buNone/>
            </a:pPr>
            <a:r>
              <a:rPr lang="ru-RU" sz="3600" dirty="0"/>
              <a:t>Мила, Мила не скучай,</a:t>
            </a:r>
          </a:p>
          <a:p>
            <a:pPr marL="0" indent="0">
              <a:buNone/>
            </a:pPr>
            <a:r>
              <a:rPr lang="ru-RU" sz="3600" dirty="0"/>
              <a:t>Лучше куклам почитай.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1CAFB-B8F0-4748-B749-43385F8DE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7" b="92615" l="1375" r="95625">
                        <a14:foregroundMark x1="4875" y1="81836" x2="4875" y2="81836"/>
                        <a14:foregroundMark x1="1375" y1="77645" x2="1375" y2="77645"/>
                        <a14:foregroundMark x1="5875" y1="89621" x2="5875" y2="89621"/>
                        <a14:foregroundMark x1="95625" y1="77645" x2="95625" y2="77645"/>
                        <a14:foregroundMark x1="95625" y1="87824" x2="95625" y2="87824"/>
                        <a14:foregroundMark x1="53250" y1="92615" x2="53250" y2="92615"/>
                        <a14:foregroundMark x1="38875" y1="46707" x2="38875" y2="46707"/>
                        <a14:foregroundMark x1="21125" y1="31737" x2="21125" y2="31737"/>
                        <a14:foregroundMark x1="26500" y1="29142" x2="26500" y2="29142"/>
                        <a14:foregroundMark x1="33750" y1="20160" x2="33750" y2="20160"/>
                        <a14:foregroundMark x1="34250" y1="14172" x2="34250" y2="14172"/>
                        <a14:foregroundMark x1="39125" y1="14172" x2="39125" y2="14172"/>
                        <a14:foregroundMark x1="17125" y1="7784" x2="17125" y2="7784"/>
                        <a14:foregroundMark x1="13125" y1="1397" x2="13125" y2="1397"/>
                        <a14:foregroundMark x1="11000" y1="3593" x2="11000" y2="3593"/>
                        <a14:foregroundMark x1="71250" y1="87026" x2="71250" y2="87026"/>
                        <a14:foregroundMark x1="74750" y1="85629" x2="74750" y2="85629"/>
                        <a14:foregroundMark x1="33500" y1="89222" x2="33500" y2="89222"/>
                        <a14:foregroundMark x1="19500" y1="88224" x2="19500" y2="88224"/>
                        <a14:backgroundMark x1="22000" y1="89621" x2="22000" y2="89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21" y="1502052"/>
            <a:ext cx="6526496" cy="408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04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29FEB98-4B3C-4B07-B931-C405A68BC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8260" y="1010615"/>
            <a:ext cx="6009861" cy="57579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Воробьи</a:t>
            </a:r>
          </a:p>
          <a:p>
            <a:pPr marL="0" indent="0">
              <a:buNone/>
            </a:pPr>
            <a:r>
              <a:rPr lang="ru-RU" sz="3600" dirty="0"/>
              <a:t>Воробьи живут под крышей.</a:t>
            </a:r>
          </a:p>
          <a:p>
            <a:pPr marL="0" indent="0">
              <a:buNone/>
            </a:pPr>
            <a:r>
              <a:rPr lang="ru-RU" sz="3600" dirty="0"/>
              <a:t>Спозаранку я их слышу.</a:t>
            </a:r>
          </a:p>
          <a:p>
            <a:pPr marL="0" indent="0">
              <a:buNone/>
            </a:pPr>
            <a:r>
              <a:rPr lang="ru-RU" sz="3600" dirty="0"/>
              <a:t>«Чик-чирик! - кричат с утра. – </a:t>
            </a:r>
          </a:p>
          <a:p>
            <a:pPr marL="0" indent="0">
              <a:buNone/>
            </a:pPr>
            <a:r>
              <a:rPr lang="ru-RU" sz="3600" dirty="0"/>
              <a:t>Просыпайся, детвора!»</a:t>
            </a:r>
          </a:p>
          <a:p>
            <a:pPr marL="0" indent="0">
              <a:buNone/>
            </a:pPr>
            <a:r>
              <a:rPr lang="ru-RU" sz="3600" dirty="0"/>
              <a:t>Нет от крика их спасенья,</a:t>
            </a:r>
          </a:p>
          <a:p>
            <a:pPr marL="0" indent="0">
              <a:buNone/>
            </a:pPr>
            <a:r>
              <a:rPr lang="ru-RU" sz="3600" dirty="0"/>
              <a:t>Будят даже в воскресенье!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25DECA-C1AF-4068-B16E-B66AE459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9" b="92857" l="10000" r="90000">
                        <a14:foregroundMark x1="67667" y1="8571" x2="67667" y2="8571"/>
                        <a14:foregroundMark x1="57444" y1="22286" x2="57444" y2="22286"/>
                        <a14:foregroundMark x1="56778" y1="20286" x2="56778" y2="20286"/>
                        <a14:foregroundMark x1="55667" y1="18000" x2="55667" y2="18000"/>
                        <a14:foregroundMark x1="27889" y1="92857" x2="27889" y2="92857"/>
                        <a14:backgroundMark x1="17333" y1="27000" x2="17333" y2="2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564" y="1111978"/>
            <a:ext cx="6279425" cy="4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89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FA45136-160A-4A6F-B4C9-0D590FA3C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573295"/>
            <a:ext cx="6271591" cy="57877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Сон</a:t>
            </a:r>
          </a:p>
          <a:p>
            <a:pPr marL="0" indent="0">
              <a:buNone/>
            </a:pPr>
            <a:r>
              <a:rPr lang="ru-RU" sz="3600" dirty="0"/>
              <a:t>Я на радуге сижу,</a:t>
            </a:r>
          </a:p>
          <a:p>
            <a:pPr marL="0" indent="0">
              <a:buNone/>
            </a:pPr>
            <a:r>
              <a:rPr lang="ru-RU" sz="3600" dirty="0"/>
              <a:t>Свесив ноги вниз гляжу…</a:t>
            </a:r>
          </a:p>
          <a:p>
            <a:pPr marL="0" indent="0">
              <a:buNone/>
            </a:pPr>
            <a:r>
              <a:rPr lang="ru-RU" sz="3600" dirty="0"/>
              <a:t>Речка сверху – как ручей.</a:t>
            </a:r>
          </a:p>
          <a:p>
            <a:pPr marL="0" indent="0">
              <a:buNone/>
            </a:pPr>
            <a:r>
              <a:rPr lang="ru-RU" sz="3600" dirty="0"/>
              <a:t>Пароход плывёт по ней.</a:t>
            </a:r>
          </a:p>
          <a:p>
            <a:pPr marL="0" indent="0">
              <a:buNone/>
            </a:pPr>
            <a:r>
              <a:rPr lang="ru-RU" sz="3600" dirty="0"/>
              <a:t>Вон коровы на лугу,</a:t>
            </a:r>
          </a:p>
          <a:p>
            <a:pPr marL="0" indent="0">
              <a:buNone/>
            </a:pPr>
            <a:r>
              <a:rPr lang="ru-RU" sz="3600" dirty="0"/>
              <a:t>Рыбаки на берегу.</a:t>
            </a:r>
          </a:p>
          <a:p>
            <a:pPr marL="0" indent="0">
              <a:buNone/>
            </a:pPr>
            <a:r>
              <a:rPr lang="ru-RU" sz="3600" dirty="0"/>
              <a:t>Я рукой им помахал…</a:t>
            </a:r>
          </a:p>
          <a:p>
            <a:pPr marL="0" indent="0">
              <a:buNone/>
            </a:pPr>
            <a:r>
              <a:rPr lang="ru-RU" sz="3600" dirty="0"/>
              <a:t>Чуть с кровати не упал!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5F2DCE-0048-4F90-A70F-4CD3C7663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4883" y1="9475" x2="4883" y2="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6017" r="7409" b="6838"/>
          <a:stretch/>
        </p:blipFill>
        <p:spPr>
          <a:xfrm>
            <a:off x="5558459" y="946370"/>
            <a:ext cx="6503670" cy="496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31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9DDC6C0-441D-4074-BE4D-6BBF6166C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457200"/>
            <a:ext cx="5387009" cy="62020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Голубок</a:t>
            </a:r>
          </a:p>
          <a:p>
            <a:pPr marL="0" indent="0">
              <a:buNone/>
            </a:pPr>
            <a:r>
              <a:rPr lang="ru-RU" sz="3600" dirty="0"/>
              <a:t>Белый голубь не скучал.</a:t>
            </a:r>
          </a:p>
          <a:p>
            <a:pPr marL="0" indent="0">
              <a:buNone/>
            </a:pPr>
            <a:r>
              <a:rPr lang="ru-RU" sz="3600" dirty="0"/>
              <a:t>В стае весело летал.</a:t>
            </a:r>
          </a:p>
          <a:p>
            <a:pPr marL="0" indent="0">
              <a:buNone/>
            </a:pPr>
            <a:r>
              <a:rPr lang="ru-RU" sz="3600" dirty="0"/>
              <a:t>Заблудился, видно, он,</a:t>
            </a:r>
          </a:p>
          <a:p>
            <a:pPr marL="0" indent="0">
              <a:buNone/>
            </a:pPr>
            <a:r>
              <a:rPr lang="ru-RU" sz="3600" dirty="0"/>
              <a:t>Залетел на наш балкон.</a:t>
            </a:r>
          </a:p>
          <a:p>
            <a:pPr marL="0" indent="0">
              <a:buNone/>
            </a:pPr>
            <a:r>
              <a:rPr lang="ru-RU" sz="3600" dirty="0"/>
              <a:t>Я водички налила</a:t>
            </a:r>
          </a:p>
          <a:p>
            <a:pPr marL="0" indent="0">
              <a:buNone/>
            </a:pPr>
            <a:r>
              <a:rPr lang="ru-RU" sz="3600" dirty="0"/>
              <a:t>И насыпала пшена.</a:t>
            </a:r>
          </a:p>
          <a:p>
            <a:pPr marL="0" indent="0">
              <a:buNone/>
            </a:pPr>
            <a:r>
              <a:rPr lang="ru-RU" sz="3600" dirty="0"/>
              <a:t>Голубок попил, поел,</a:t>
            </a:r>
          </a:p>
          <a:p>
            <a:pPr marL="0" indent="0">
              <a:buNone/>
            </a:pPr>
            <a:r>
              <a:rPr lang="ru-RU" sz="3600" dirty="0"/>
              <a:t>На свободу полетел.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6C2FB3-3C5D-4D62-A16B-CF48B262C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2" b="95610" l="1054" r="98683">
                        <a14:foregroundMark x1="18876" y1="4878" x2="18876" y2="4878"/>
                        <a14:foregroundMark x1="10799" y1="3122" x2="10799" y2="3122"/>
                        <a14:foregroundMark x1="5443" y1="7024" x2="5443" y2="7024"/>
                        <a14:foregroundMark x1="1229" y1="11122" x2="1229" y2="11122"/>
                        <a14:foregroundMark x1="5970" y1="5854" x2="5970" y2="5854"/>
                        <a14:foregroundMark x1="5092" y1="5854" x2="5092" y2="5854"/>
                        <a14:foregroundMark x1="36172" y1="95707" x2="36172" y2="95707"/>
                        <a14:foregroundMark x1="35294" y1="95707" x2="35294" y2="95707"/>
                        <a14:foregroundMark x1="31694" y1="95512" x2="31694" y2="95512"/>
                        <a14:foregroundMark x1="34065" y1="95024" x2="34065" y2="95024"/>
                        <a14:foregroundMark x1="94205" y1="75707" x2="94205" y2="75707"/>
                        <a14:foregroundMark x1="98683" y1="75512" x2="98683" y2="75512"/>
                        <a14:foregroundMark x1="57419" y1="54341" x2="57419" y2="54341"/>
                        <a14:foregroundMark x1="50658" y1="49854" x2="50658" y2="49854"/>
                        <a14:foregroundMark x1="37050" y1="38537" x2="37050" y2="38537"/>
                        <a14:foregroundMark x1="38718" y1="39805" x2="38718" y2="39805"/>
                        <a14:foregroundMark x1="39421" y1="40293" x2="39421" y2="40293"/>
                        <a14:foregroundMark x1="40386" y1="40878" x2="40386" y2="40878"/>
                        <a14:foregroundMark x1="40211" y1="40293" x2="40211" y2="40293"/>
                        <a14:foregroundMark x1="39596" y1="39317" x2="39596" y2="39317"/>
                        <a14:foregroundMark x1="38543" y1="38341" x2="38543" y2="38341"/>
                        <a14:foregroundMark x1="37928" y1="37659" x2="37928" y2="37659"/>
                        <a14:foregroundMark x1="41879" y1="41659" x2="41879" y2="41659"/>
                        <a14:foregroundMark x1="41089" y1="40683" x2="41089" y2="40683"/>
                        <a14:foregroundMark x1="51273" y1="49463" x2="51273" y2="49463"/>
                        <a14:foregroundMark x1="52678" y1="50537" x2="52678" y2="50537"/>
                        <a14:foregroundMark x1="50658" y1="48976" x2="50658" y2="48976"/>
                        <a14:foregroundMark x1="39157" y1="92000" x2="39157" y2="92000"/>
                        <a14:foregroundMark x1="37489" y1="89366" x2="37489" y2="89366"/>
                        <a14:backgroundMark x1="40386" y1="17463" x2="40386" y2="17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570" y="832153"/>
            <a:ext cx="6058491" cy="545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7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BFF5864-EBC3-4797-A39A-84EB97A10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965" y="404329"/>
            <a:ext cx="5181600" cy="3094245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/>
              <a:t>Прогулка</a:t>
            </a:r>
          </a:p>
          <a:p>
            <a:pPr marL="0" indent="0">
              <a:buNone/>
            </a:pPr>
            <a:r>
              <a:rPr lang="ru-RU" sz="3200" dirty="0"/>
              <a:t>Вышла Мила погулять,</a:t>
            </a:r>
          </a:p>
          <a:p>
            <a:pPr marL="0" indent="0">
              <a:buNone/>
            </a:pPr>
            <a:r>
              <a:rPr lang="ru-RU" sz="3200" dirty="0"/>
              <a:t>Свою куклу покатать,</a:t>
            </a:r>
          </a:p>
          <a:p>
            <a:pPr marL="0" indent="0">
              <a:buNone/>
            </a:pPr>
            <a:r>
              <a:rPr lang="ru-RU" sz="3200" dirty="0"/>
              <a:t>Да споткнулась и упала,</a:t>
            </a:r>
          </a:p>
          <a:p>
            <a:pPr marL="0" indent="0">
              <a:buNone/>
            </a:pPr>
            <a:r>
              <a:rPr lang="ru-RU" sz="3200" dirty="0"/>
              <a:t>Куклу в луже искупала.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A5A5F6-6401-430E-87D2-81013D540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348" y="3248509"/>
            <a:ext cx="5181600" cy="29650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/>
              <a:t>Новая буква</a:t>
            </a:r>
          </a:p>
          <a:p>
            <a:pPr marL="0" indent="0">
              <a:buNone/>
            </a:pPr>
            <a:r>
              <a:rPr lang="ru-RU" sz="3200" dirty="0"/>
              <a:t>Я учусь писать слова:</a:t>
            </a:r>
          </a:p>
          <a:p>
            <a:pPr marL="0" indent="0">
              <a:buNone/>
            </a:pPr>
            <a:r>
              <a:rPr lang="ru-RU" sz="3200" dirty="0"/>
              <a:t>Лампа, лодка, голова,</a:t>
            </a:r>
          </a:p>
          <a:p>
            <a:pPr marL="0" indent="0">
              <a:buNone/>
            </a:pPr>
            <a:r>
              <a:rPr lang="ru-RU" sz="3200" dirty="0"/>
              <a:t>Молоко, палатка, мел – </a:t>
            </a:r>
          </a:p>
          <a:p>
            <a:pPr marL="0" indent="0">
              <a:buNone/>
            </a:pPr>
            <a:r>
              <a:rPr lang="ru-RU" sz="3200" dirty="0"/>
              <a:t>В каждом слове буква 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5FC09B-0D99-4EE7-8642-11759EC1E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75" r="94625">
                        <a14:foregroundMark x1="13500" y1="31250" x2="13500" y2="31250"/>
                        <a14:foregroundMark x1="28375" y1="38750" x2="28375" y2="38750"/>
                        <a14:foregroundMark x1="23000" y1="37000" x2="23000" y2="37000"/>
                        <a14:foregroundMark x1="17625" y1="52625" x2="17625" y2="52625"/>
                        <a14:foregroundMark x1="6375" y1="49250" x2="6375" y2="49250"/>
                        <a14:foregroundMark x1="20625" y1="53625" x2="20625" y2="53625"/>
                        <a14:foregroundMark x1="20625" y1="52250" x2="20625" y2="52250"/>
                        <a14:foregroundMark x1="19625" y1="52250" x2="19625" y2="52250"/>
                        <a14:foregroundMark x1="93625" y1="64750" x2="93625" y2="64750"/>
                        <a14:foregroundMark x1="94625" y1="69875" x2="94625" y2="69875"/>
                        <a14:foregroundMark x1="74375" y1="21500" x2="74375" y2="21500"/>
                        <a14:foregroundMark x1="70625" y1="21125" x2="70625" y2="21125"/>
                        <a14:foregroundMark x1="77000" y1="24250" x2="77000" y2="24250"/>
                        <a14:foregroundMark x1="77750" y1="52875" x2="77750" y2="52875"/>
                        <a14:foregroundMark x1="67875" y1="54625" x2="67875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84" b="16383"/>
          <a:stretch/>
        </p:blipFill>
        <p:spPr>
          <a:xfrm>
            <a:off x="5731565" y="-111911"/>
            <a:ext cx="4697730" cy="33604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9E5C4A-2DFE-47CD-8C76-F2923057B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5" b="92625" l="10000" r="90000">
                        <a14:foregroundMark x1="50222" y1="5375" x2="50222" y2="5375"/>
                        <a14:foregroundMark x1="51444" y1="1375" x2="51444" y2="1375"/>
                        <a14:foregroundMark x1="35111" y1="86375" x2="35111" y2="86375"/>
                        <a14:foregroundMark x1="44889" y1="90375" x2="44889" y2="90375"/>
                        <a14:foregroundMark x1="49778" y1="90375" x2="49778" y2="90375"/>
                        <a14:foregroundMark x1="51444" y1="92000" x2="51444" y2="92000"/>
                        <a14:foregroundMark x1="56222" y1="90125" x2="56222" y2="90125"/>
                        <a14:foregroundMark x1="59778" y1="91125" x2="59778" y2="91125"/>
                        <a14:foregroundMark x1="48000" y1="91875" x2="48000" y2="91875"/>
                        <a14:foregroundMark x1="47000" y1="91625" x2="47000" y2="91625"/>
                        <a14:foregroundMark x1="46222" y1="90500" x2="46222" y2="90500"/>
                        <a14:foregroundMark x1="42889" y1="91375" x2="42889" y2="91375"/>
                        <a14:foregroundMark x1="45111" y1="89500" x2="45111" y2="89500"/>
                        <a14:foregroundMark x1="43889" y1="88500" x2="43889" y2="88500"/>
                        <a14:foregroundMark x1="42222" y1="88500" x2="42222" y2="88500"/>
                        <a14:foregroundMark x1="43000" y1="89000" x2="43000" y2="89000"/>
                        <a14:foregroundMark x1="42000" y1="87375" x2="42000" y2="87375"/>
                        <a14:foregroundMark x1="41111" y1="87000" x2="41111" y2="87000"/>
                        <a14:foregroundMark x1="39778" y1="87000" x2="39778" y2="87000"/>
                        <a14:foregroundMark x1="24444" y1="92625" x2="24444" y2="92625"/>
                        <a14:foregroundMark x1="26222" y1="90875" x2="26222" y2="90875"/>
                        <a14:foregroundMark x1="24667" y1="90000" x2="24667" y2="90000"/>
                        <a14:foregroundMark x1="23556" y1="88000" x2="23556" y2="88000"/>
                        <a14:foregroundMark x1="24222" y1="89500" x2="24222" y2="89500"/>
                        <a14:foregroundMark x1="26889" y1="88875" x2="26889" y2="88875"/>
                        <a14:foregroundMark x1="29111" y1="87125" x2="29111" y2="87125"/>
                        <a14:foregroundMark x1="31333" y1="87125" x2="31333" y2="87125"/>
                        <a14:foregroundMark x1="33222" y1="87125" x2="33222" y2="87125"/>
                        <a14:foregroundMark x1="32333" y1="86500" x2="32333" y2="86500"/>
                        <a14:foregroundMark x1="27889" y1="89625" x2="27889" y2="89625"/>
                        <a14:foregroundMark x1="28778" y1="91125" x2="28778" y2="91125"/>
                        <a14:foregroundMark x1="29667" y1="89125" x2="29667" y2="89125"/>
                        <a14:foregroundMark x1="31556" y1="89625" x2="31556" y2="89625"/>
                        <a14:foregroundMark x1="32889" y1="88625" x2="32889" y2="88625"/>
                        <a14:foregroundMark x1="35889" y1="88500" x2="35889" y2="88500"/>
                        <a14:foregroundMark x1="39000" y1="86375" x2="39000" y2="86375"/>
                        <a14:foregroundMark x1="35889" y1="85875" x2="35889" y2="85875"/>
                        <a14:foregroundMark x1="33222" y1="85500" x2="33222" y2="85500"/>
                        <a14:foregroundMark x1="30000" y1="86125" x2="30000" y2="86125"/>
                        <a14:foregroundMark x1="27333" y1="87000" x2="27333" y2="87000"/>
                        <a14:foregroundMark x1="26222" y1="87000" x2="26222" y2="87000"/>
                        <a14:foregroundMark x1="74889" y1="89000" x2="74889" y2="89000"/>
                        <a14:foregroundMark x1="74222" y1="89875" x2="74222" y2="89875"/>
                        <a14:foregroundMark x1="73667" y1="92125" x2="73667" y2="92125"/>
                        <a14:foregroundMark x1="75333" y1="91000" x2="75333" y2="91000"/>
                        <a14:foregroundMark x1="73333" y1="89500" x2="73333" y2="89500"/>
                        <a14:foregroundMark x1="71333" y1="89125" x2="71333" y2="89125"/>
                        <a14:foregroundMark x1="67111" y1="89500" x2="67111" y2="89500"/>
                        <a14:foregroundMark x1="69111" y1="91375" x2="69111" y2="91375"/>
                        <a14:foregroundMark x1="70889" y1="90625" x2="70889" y2="90625"/>
                        <a14:foregroundMark x1="74111" y1="88125" x2="74111" y2="88125"/>
                        <a14:foregroundMark x1="70222" y1="87625" x2="70222" y2="87625"/>
                        <a14:foregroundMark x1="63889" y1="87500" x2="63889" y2="87500"/>
                        <a14:foregroundMark x1="61778" y1="87125" x2="61778" y2="87125"/>
                        <a14:foregroundMark x1="59333" y1="87125" x2="59333" y2="87125"/>
                        <a14:foregroundMark x1="55444" y1="88625" x2="55444" y2="88625"/>
                        <a14:foregroundMark x1="54111" y1="89375" x2="54111" y2="89375"/>
                        <a14:foregroundMark x1="53556" y1="91625" x2="53556" y2="91625"/>
                        <a14:foregroundMark x1="55889" y1="91625" x2="55889" y2="91625"/>
                        <a14:foregroundMark x1="59333" y1="91625" x2="59333" y2="91625"/>
                        <a14:foregroundMark x1="63444" y1="90625" x2="63444" y2="90625"/>
                        <a14:foregroundMark x1="65333" y1="90625" x2="65333" y2="90625"/>
                        <a14:foregroundMark x1="67778" y1="90625" x2="67778" y2="90625"/>
                        <a14:foregroundMark x1="67889" y1="88375" x2="67889" y2="88375"/>
                        <a14:foregroundMark x1="65778" y1="88500" x2="65778" y2="88500"/>
                        <a14:foregroundMark x1="64222" y1="88625" x2="64222" y2="88625"/>
                        <a14:foregroundMark x1="62556" y1="89000" x2="62556" y2="89000"/>
                        <a14:foregroundMark x1="65556" y1="86625" x2="65556" y2="86625"/>
                        <a14:foregroundMark x1="67111" y1="86625" x2="67111" y2="86625"/>
                        <a14:foregroundMark x1="76333" y1="89000" x2="76333" y2="89000"/>
                        <a14:foregroundMark x1="59000" y1="40625" x2="59000" y2="40625"/>
                        <a14:foregroundMark x1="57778" y1="37625" x2="57778" y2="37625"/>
                        <a14:foregroundMark x1="44667" y1="41375" x2="44667" y2="41375"/>
                        <a14:foregroundMark x1="40222" y1="38625" x2="40222" y2="38625"/>
                        <a14:foregroundMark x1="60889" y1="38500" x2="60889" y2="38500"/>
                        <a14:foregroundMark x1="19889" y1="66500" x2="19889" y2="66500"/>
                        <a14:foregroundMark x1="18111" y1="67500" x2="18111" y2="67500"/>
                        <a14:backgroundMark x1="13222" y1="15125" x2="13222" y2="15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542" y="3498574"/>
            <a:ext cx="3493273" cy="31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9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A35E840-8095-456A-89C4-4531732DB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234" y="970859"/>
            <a:ext cx="5642113" cy="4764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Комары</a:t>
            </a:r>
          </a:p>
          <a:p>
            <a:pPr marL="0" indent="0">
              <a:buNone/>
            </a:pPr>
            <a:r>
              <a:rPr lang="ru-RU" sz="3600" dirty="0"/>
              <a:t>Мне до утренней поры</a:t>
            </a:r>
          </a:p>
          <a:p>
            <a:pPr marL="0" indent="0">
              <a:buNone/>
            </a:pPr>
            <a:r>
              <a:rPr lang="ru-RU" sz="3600" dirty="0"/>
              <a:t>Спать мешали комары.</a:t>
            </a:r>
          </a:p>
          <a:p>
            <a:pPr marL="0" indent="0">
              <a:buNone/>
            </a:pPr>
            <a:r>
              <a:rPr lang="ru-RU" sz="3600" dirty="0"/>
              <a:t>И казалось, целый рой </a:t>
            </a:r>
          </a:p>
          <a:p>
            <a:pPr marL="0" indent="0">
              <a:buNone/>
            </a:pPr>
            <a:r>
              <a:rPr lang="ru-RU" sz="3600" dirty="0"/>
              <a:t>Залетел ко мне домой.</a:t>
            </a:r>
          </a:p>
          <a:p>
            <a:pPr marL="0" indent="0">
              <a:buNone/>
            </a:pPr>
            <a:r>
              <a:rPr lang="ru-RU" sz="3600" dirty="0"/>
              <a:t>Я сражаться с ним не стала,</a:t>
            </a:r>
          </a:p>
          <a:p>
            <a:pPr marL="0" indent="0">
              <a:buNone/>
            </a:pPr>
            <a:r>
              <a:rPr lang="ru-RU" sz="3600" dirty="0"/>
              <a:t>Спряталась под одеяло.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CC9346-0733-4C26-9E4A-2640C9779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2" b="94622" l="2326" r="97674">
                        <a14:foregroundMark x1="33023" y1="5634" x2="33023" y2="5634"/>
                        <a14:foregroundMark x1="42093" y1="1536" x2="42093" y2="1536"/>
                        <a14:foregroundMark x1="8605" y1="51729" x2="8605" y2="51729"/>
                        <a14:foregroundMark x1="6163" y1="55826" x2="6163" y2="55826"/>
                        <a14:foregroundMark x1="2907" y1="49808" x2="2907" y2="49808"/>
                        <a14:foregroundMark x1="2326" y1="70166" x2="2326" y2="70166"/>
                        <a14:foregroundMark x1="31628" y1="90397" x2="31628" y2="90397"/>
                        <a14:foregroundMark x1="33488" y1="94878" x2="33488" y2="94878"/>
                        <a14:foregroundMark x1="94186" y1="82202" x2="94186" y2="82202"/>
                        <a14:foregroundMark x1="97674" y1="73496" x2="97674" y2="73496"/>
                        <a14:backgroundMark x1="12209" y1="13188" x2="12209" y2="13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2523" y="294199"/>
            <a:ext cx="5991018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95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</TotalTime>
  <Words>606</Words>
  <Application>Microsoft Office PowerPoint</Application>
  <PresentationFormat>Широкоэкранный</PresentationFormat>
  <Paragraphs>130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СТИХИ ДЛЯ АВТОМАТИЗАЦИИ ЗВУКОВ У ДЕТЕЙ 4-6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Кем я стану По дороге напрямик Мчится новый грузовик. Впереди рычит мотор, За рулём сидит шофер. </vt:lpstr>
      <vt:lpstr>Презентация PowerPoint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СТИХИ ДЛЯ АВТОМАТИЗАЦИИ ЗВУКОВ У ДЕТЕЙ 4-6 ЛЕТ</dc:title>
  <dc:creator>Савва Тараник</dc:creator>
  <cp:lastModifiedBy>Савва Тараник</cp:lastModifiedBy>
  <cp:revision>26</cp:revision>
  <dcterms:created xsi:type="dcterms:W3CDTF">2020-04-27T12:31:18Z</dcterms:created>
  <dcterms:modified xsi:type="dcterms:W3CDTF">2020-04-27T17:05:09Z</dcterms:modified>
</cp:coreProperties>
</file>