
<file path=[Content_Types].xml><?xml version="1.0" encoding="utf-8"?>
<Types xmlns="http://schemas.openxmlformats.org/package/2006/content-types">
  <Default Extension="jfif" ContentType="image/jpeg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5" r:id="rId10"/>
    <p:sldId id="264" r:id="rId11"/>
    <p:sldId id="267" r:id="rId12"/>
    <p:sldId id="266" r:id="rId13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67" d="100"/>
          <a:sy n="67" d="100"/>
        </p:scale>
        <p:origin x="60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A98D921-6D45-4FBF-BD97-849DC4C1E59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CCA9D699-328D-4B19-A9B2-3CCFCC8669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EE1DBB48-B6AB-4EFB-8BBE-868DE184E56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47B30C5D-15C6-4ABC-B5C1-61B99C239EF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BD53E64C-B466-49E9-976B-DD4D0D4DE7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518655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A92AF9C8-3A69-4477-A42B-9316DBDB7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1838D9AD-8FE7-4B76-8E9B-7719CF36891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CCF559B9-C6B9-4F88-BB5E-FE35752F3D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F32F8CB2-AB22-406B-AD90-788BE096E9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60B91858-0317-489D-B9A7-0E5151FD03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45567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>
            <a:extLst>
              <a:ext uri="{FF2B5EF4-FFF2-40B4-BE49-F238E27FC236}">
                <a16:creationId xmlns:a16="http://schemas.microsoft.com/office/drawing/2014/main" id="{8E10A1A6-B1CB-4D9A-B5EC-043831F753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>
            <a:extLst>
              <a:ext uri="{FF2B5EF4-FFF2-40B4-BE49-F238E27FC236}">
                <a16:creationId xmlns:a16="http://schemas.microsoft.com/office/drawing/2014/main" id="{EB06F504-8EBE-416F-8A6C-3DCDA2AF873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7597B9F4-86E6-454A-A703-DC9D395697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1489AC68-CB10-4102-A978-5AD25FE351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1C2215E-D6EA-41D0-BA21-610A8B3F6B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9258291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A4E2DFB-B3B6-4B81-BDA0-F0D1DA939F1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C8382E9-025A-4986-A6CB-FCAAF0283BE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33BFEB-F361-4D4E-A58C-4BF9C20846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294D3986-9CB6-49F5-9F36-C41176228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99BE2F7E-88DE-46C7-9AF5-BA9A5CD8B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4737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8CC811E7-A32D-4ABF-9DB0-F224FA74E9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937C2A0D-5579-462C-8078-0C5F2A3197D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FA173082-803E-4465-80A6-1952E23975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727A8393-F1D3-4C8D-97F7-F986759515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77E721C5-0CEF-434C-891D-B65847C5AD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88740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9B26F17-5E1A-434E-89E6-BF948682DE9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61E67617-F202-422A-AA79-F3EC5CC15F1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AFAAFB65-2F14-4E07-A491-2A5AAAD956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2937A02C-A565-4DAB-8A23-F07DFC35F6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164A6778-014C-444B-AD7F-72EBDE1698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77BB19A2-D1C7-40EA-9949-BF1813E379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968189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706E85EB-9F0A-484A-8962-99F66C6830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A7965A56-3073-4B56-AF73-D53B1D6B114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BC20FD42-BF45-4D8B-950C-8B5437D449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>
            <a:extLst>
              <a:ext uri="{FF2B5EF4-FFF2-40B4-BE49-F238E27FC236}">
                <a16:creationId xmlns:a16="http://schemas.microsoft.com/office/drawing/2014/main" id="{82FC043D-CA15-4870-A6B7-B9CDDB8BD8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>
            <a:extLst>
              <a:ext uri="{FF2B5EF4-FFF2-40B4-BE49-F238E27FC236}">
                <a16:creationId xmlns:a16="http://schemas.microsoft.com/office/drawing/2014/main" id="{4959B241-E57F-4F7B-9296-3F604873E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>
            <a:extLst>
              <a:ext uri="{FF2B5EF4-FFF2-40B4-BE49-F238E27FC236}">
                <a16:creationId xmlns:a16="http://schemas.microsoft.com/office/drawing/2014/main" id="{69BF3773-AC3A-4E29-B83E-EF2C13650A6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8" name="Нижний колонтитул 7">
            <a:extLst>
              <a:ext uri="{FF2B5EF4-FFF2-40B4-BE49-F238E27FC236}">
                <a16:creationId xmlns:a16="http://schemas.microsoft.com/office/drawing/2014/main" id="{6D4B8B8F-3E8D-4475-9EC6-76393D5149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>
            <a:extLst>
              <a:ext uri="{FF2B5EF4-FFF2-40B4-BE49-F238E27FC236}">
                <a16:creationId xmlns:a16="http://schemas.microsoft.com/office/drawing/2014/main" id="{6380B0C8-9D7F-4F1D-AFE1-9B621E30B8E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5921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D837025-4ACC-4C59-8842-B79AFB3BA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>
            <a:extLst>
              <a:ext uri="{FF2B5EF4-FFF2-40B4-BE49-F238E27FC236}">
                <a16:creationId xmlns:a16="http://schemas.microsoft.com/office/drawing/2014/main" id="{1FBA5048-0348-44C9-A8A7-C003951B54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4" name="Нижний колонтитул 3">
            <a:extLst>
              <a:ext uri="{FF2B5EF4-FFF2-40B4-BE49-F238E27FC236}">
                <a16:creationId xmlns:a16="http://schemas.microsoft.com/office/drawing/2014/main" id="{020F3D92-E668-45BA-A078-42E763D613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>
            <a:extLst>
              <a:ext uri="{FF2B5EF4-FFF2-40B4-BE49-F238E27FC236}">
                <a16:creationId xmlns:a16="http://schemas.microsoft.com/office/drawing/2014/main" id="{9E6F2489-89FA-421E-9813-DECA64EB3D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151817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>
            <a:extLst>
              <a:ext uri="{FF2B5EF4-FFF2-40B4-BE49-F238E27FC236}">
                <a16:creationId xmlns:a16="http://schemas.microsoft.com/office/drawing/2014/main" id="{65C51C96-547A-4FEE-A9F9-05CFCF15B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3" name="Нижний колонтитул 2">
            <a:extLst>
              <a:ext uri="{FF2B5EF4-FFF2-40B4-BE49-F238E27FC236}">
                <a16:creationId xmlns:a16="http://schemas.microsoft.com/office/drawing/2014/main" id="{4C895F13-DBE7-4327-9D91-DFEBCDFC3E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>
            <a:extLst>
              <a:ext uri="{FF2B5EF4-FFF2-40B4-BE49-F238E27FC236}">
                <a16:creationId xmlns:a16="http://schemas.microsoft.com/office/drawing/2014/main" id="{5C52066D-7858-4005-B99A-366A670A15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8741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2079229-EE4C-4C04-B09D-FDF65442E5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>
            <a:extLst>
              <a:ext uri="{FF2B5EF4-FFF2-40B4-BE49-F238E27FC236}">
                <a16:creationId xmlns:a16="http://schemas.microsoft.com/office/drawing/2014/main" id="{5251E2CC-DB02-4D91-80E4-006975C393D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65A870ED-21A9-4DDC-A237-17AC98FD51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C00EF35D-BF29-497E-8FB3-DC01B14BF9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F5D38148-E861-432E-898D-A5290146CA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9F04ECC4-158A-4F8D-8A46-000010B6C4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52689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6324569D-B691-4C72-A6E7-D1D39A191B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>
            <a:extLst>
              <a:ext uri="{FF2B5EF4-FFF2-40B4-BE49-F238E27FC236}">
                <a16:creationId xmlns:a16="http://schemas.microsoft.com/office/drawing/2014/main" id="{FC1CF190-896F-4E23-BAC8-2F21125C9CC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>
            <a:extLst>
              <a:ext uri="{FF2B5EF4-FFF2-40B4-BE49-F238E27FC236}">
                <a16:creationId xmlns:a16="http://schemas.microsoft.com/office/drawing/2014/main" id="{F4548F9B-26B6-499C-9D90-BF31EA1DC1A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>
            <a:extLst>
              <a:ext uri="{FF2B5EF4-FFF2-40B4-BE49-F238E27FC236}">
                <a16:creationId xmlns:a16="http://schemas.microsoft.com/office/drawing/2014/main" id="{1B725CAC-00F9-4566-8B65-CF786548E1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6" name="Нижний колонтитул 5">
            <a:extLst>
              <a:ext uri="{FF2B5EF4-FFF2-40B4-BE49-F238E27FC236}">
                <a16:creationId xmlns:a16="http://schemas.microsoft.com/office/drawing/2014/main" id="{4C4C9758-E28A-49CF-A03C-1C78277ABD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>
            <a:extLst>
              <a:ext uri="{FF2B5EF4-FFF2-40B4-BE49-F238E27FC236}">
                <a16:creationId xmlns:a16="http://schemas.microsoft.com/office/drawing/2014/main" id="{2155E3F2-CB3F-498A-AADC-09C78FDA66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99961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594F7B86-1759-4C09-9C37-70ECDC43C6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>
            <a:extLst>
              <a:ext uri="{FF2B5EF4-FFF2-40B4-BE49-F238E27FC236}">
                <a16:creationId xmlns:a16="http://schemas.microsoft.com/office/drawing/2014/main" id="{3BB8B32C-8D79-4039-AD23-C1817C8CFDA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>
            <a:extLst>
              <a:ext uri="{FF2B5EF4-FFF2-40B4-BE49-F238E27FC236}">
                <a16:creationId xmlns:a16="http://schemas.microsoft.com/office/drawing/2014/main" id="{6B5A43A1-69B7-4D80-BEBC-A21583B3F96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82A2325-681B-4E54-9005-5FF1475ED4EF}" type="datetimeFigureOut">
              <a:rPr lang="ru-RU" smtClean="0"/>
              <a:t>17.04.2020</a:t>
            </a:fld>
            <a:endParaRPr lang="ru-RU"/>
          </a:p>
        </p:txBody>
      </p:sp>
      <p:sp>
        <p:nvSpPr>
          <p:cNvPr id="5" name="Нижний колонтитул 4">
            <a:extLst>
              <a:ext uri="{FF2B5EF4-FFF2-40B4-BE49-F238E27FC236}">
                <a16:creationId xmlns:a16="http://schemas.microsoft.com/office/drawing/2014/main" id="{B6F3747B-6018-45A4-9215-A4766513163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>
            <a:extLst>
              <a:ext uri="{FF2B5EF4-FFF2-40B4-BE49-F238E27FC236}">
                <a16:creationId xmlns:a16="http://schemas.microsoft.com/office/drawing/2014/main" id="{F2FA589B-D497-4CE0-A698-5824D07B154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0D1933A-D3D6-4801-ADA4-52C3D54CF52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997516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microsoft.com/office/2007/relationships/hdphoto" Target="../media/hdphoto2.wdp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5.jpg"/><Relationship Id="rId5" Type="http://schemas.openxmlformats.org/officeDocument/2006/relationships/image" Target="../media/image24.jfif"/><Relationship Id="rId4" Type="http://schemas.openxmlformats.org/officeDocument/2006/relationships/image" Target="../media/image23.jpg"/></Relationships>
</file>

<file path=ppt/slides/_rels/slide1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0.jpg"/><Relationship Id="rId4" Type="http://schemas.openxmlformats.org/officeDocument/2006/relationships/image" Target="../media/image2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fif"/><Relationship Id="rId1" Type="http://schemas.openxmlformats.org/officeDocument/2006/relationships/slideLayout" Target="../slideLayouts/slideLayout4.xml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4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7.png"/><Relationship Id="rId5" Type="http://schemas.microsoft.com/office/2007/relationships/hdphoto" Target="../media/hdphoto3.wdp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4.xml"/><Relationship Id="rId5" Type="http://schemas.microsoft.com/office/2007/relationships/hdphoto" Target="../media/hdphoto5.wdp"/><Relationship Id="rId4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6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4.xml"/><Relationship Id="rId5" Type="http://schemas.microsoft.com/office/2007/relationships/hdphoto" Target="../media/hdphoto2.wdp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4.xml"/><Relationship Id="rId5" Type="http://schemas.microsoft.com/office/2007/relationships/hdphoto" Target="../media/hdphoto7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4.xml"/><Relationship Id="rId5" Type="http://schemas.microsoft.com/office/2007/relationships/hdphoto" Target="../media/hdphoto8.wdp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hyperlink" Target="https://ru.wikipedia.org/wiki/%D0%9E%D0%BF%D0%B5%D1%80%D0%B0%D1%86%D0%B8%D1%8F_%C2%AB%D0%98%D1%81%D0%BA%D1%80%D0%B0%C2%BB" TargetMode="External"/><Relationship Id="rId7" Type="http://schemas.openxmlformats.org/officeDocument/2006/relationships/hyperlink" Target="https://en.wikipedia.org/wiki/Battle_of_Smolensk_(1941)" TargetMode="External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.jpg"/><Relationship Id="rId5" Type="http://schemas.openxmlformats.org/officeDocument/2006/relationships/hyperlink" Target="http://commons.wikimedia.org/wiki/File:Battle_of_Lake_Khasan-Red_Army_soldiers_on_attack.jpg" TargetMode="External"/><Relationship Id="rId10" Type="http://schemas.openxmlformats.org/officeDocument/2006/relationships/image" Target="../media/image21.jpg"/><Relationship Id="rId4" Type="http://schemas.openxmlformats.org/officeDocument/2006/relationships/image" Target="../media/image18.jpg"/><Relationship Id="rId9" Type="http://schemas.microsoft.com/office/2007/relationships/hdphoto" Target="../media/hdphoto2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4220297-A91A-429B-B545-7C9F9B2AAF3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618" y="490786"/>
            <a:ext cx="6381750" cy="2064970"/>
          </a:xfrm>
        </p:spPr>
        <p:txBody>
          <a:bodyPr/>
          <a:lstStyle/>
          <a:p>
            <a:r>
              <a:rPr lang="ru-RU" b="1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</a:rPr>
              <a:t>«ГЕОРГИЕВСКАЯ ЛЕНТОЧКА»</a:t>
            </a:r>
            <a:endParaRPr lang="ru-RU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3" name="Подзаголовок 2">
            <a:extLst>
              <a:ext uri="{FF2B5EF4-FFF2-40B4-BE49-F238E27FC236}">
                <a16:creationId xmlns:a16="http://schemas.microsoft.com/office/drawing/2014/main" id="{83926F6E-0C95-43C3-83CF-34BC30450E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829425" y="4202113"/>
            <a:ext cx="3971925" cy="1646237"/>
          </a:xfrm>
        </p:spPr>
        <p:txBody>
          <a:bodyPr>
            <a:normAutofit/>
          </a:bodyPr>
          <a:lstStyle/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Я ПОМНЮ!</a:t>
            </a:r>
          </a:p>
          <a:p>
            <a:r>
              <a:rPr lang="ru-RU" sz="4800" b="1" dirty="0">
                <a:solidFill>
                  <a:schemeClr val="accent2">
                    <a:lumMod val="75000"/>
                  </a:schemeClr>
                </a:solidFill>
              </a:rPr>
              <a:t>Я ГОРЖУСЬ!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A66BBC04-6529-4681-B4F4-6924904C0A0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26" b="89776" l="2637" r="93848">
                        <a14:foregroundMark x1="45020" y1="35910" x2="45020" y2="35910"/>
                        <a14:foregroundMark x1="48047" y1="69327" x2="48047" y2="69327"/>
                        <a14:foregroundMark x1="51172" y1="69576" x2="51172" y2="69576"/>
                        <a14:foregroundMark x1="93848" y1="55362" x2="93848" y2="55362"/>
                        <a14:foregroundMark x1="93652" y1="66833" x2="93652" y2="66833"/>
                        <a14:foregroundMark x1="7520" y1="34165" x2="7520" y2="34165"/>
                        <a14:foregroundMark x1="2637" y1="33416" x2="2637" y2="33416"/>
                        <a14:foregroundMark x1="45508" y1="66584" x2="45508" y2="66584"/>
                        <a14:backgroundMark x1="11035" y1="17207" x2="11035" y2="17207"/>
                        <a14:backgroundMark x1="13184" y1="10474" x2="13184" y2="1047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032089">
            <a:off x="625590" y="2833012"/>
            <a:ext cx="7503706" cy="2938463"/>
          </a:xfrm>
          <a:prstGeom prst="rect">
            <a:avLst/>
          </a:prstGeom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4C2F8116-D319-4ECA-9E6D-CDD261F5A6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8438" y1="47218" x2="8438" y2="472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04330" y="631756"/>
            <a:ext cx="2318600" cy="2148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0669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772B4EB-0EE7-44E0-80DC-EAF03B546C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218844" y="761295"/>
            <a:ext cx="6406416" cy="559227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Акция </a:t>
            </a:r>
            <a:r>
              <a:rPr lang="ru-RU" sz="4000" dirty="0">
                <a:solidFill>
                  <a:schemeClr val="accent2">
                    <a:lumMod val="75000"/>
                  </a:schemeClr>
                </a:solidFill>
              </a:rPr>
              <a:t>«ГЕОРГИЕВСКАЯ ЛЕНТОЧКА»</a:t>
            </a:r>
            <a:r>
              <a:rPr lang="ru-RU" sz="4000" dirty="0"/>
              <a:t> -</a:t>
            </a:r>
            <a:r>
              <a:rPr lang="ru-RU" sz="4000" dirty="0">
                <a:solidFill>
                  <a:srgbClr val="666666"/>
                </a:solidFill>
                <a:latin typeface="Arial" panose="020B0604020202020204" pitchFamily="34" charset="0"/>
              </a:rPr>
              <a:t>  </a:t>
            </a:r>
            <a:r>
              <a:rPr lang="ru-RU" sz="4000" dirty="0"/>
              <a:t>выражение нашего уважения к ветеранам, дань памяти павшим на поле боя, благодарность людям, отдавшим все для фронта. Всем тем, благодаря кому мы победили в 1945 году. 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9E391276-2484-4095-A08E-ED78F9C425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2243" l="5313" r="94531">
                        <a14:foregroundMark x1="8125" y1="78752" x2="8125" y2="78752"/>
                        <a14:foregroundMark x1="5313" y1="79089" x2="5313" y2="79089"/>
                        <a14:foregroundMark x1="20000" y1="91568" x2="20000" y2="91568"/>
                        <a14:foregroundMark x1="80625" y1="92411" x2="80625" y2="92411"/>
                        <a14:foregroundMark x1="91094" y1="77066" x2="91094" y2="77066"/>
                        <a14:foregroundMark x1="94531" y1="78583" x2="94531" y2="78583"/>
                        <a14:backgroundMark x1="5156" y1="20067" x2="5156" y2="2006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04867" y="225707"/>
            <a:ext cx="2021017" cy="1872599"/>
          </a:xfrm>
          <a:prstGeom prst="rect">
            <a:avLst/>
          </a:prstGeom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B5928531-7862-40EB-9624-A0A72F5CABE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" y="4298159"/>
            <a:ext cx="2790569" cy="185912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A3067120-9891-49D4-9B38-7CC611510FB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2552" y="2261933"/>
            <a:ext cx="2842901" cy="201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D00A939F-D13F-4515-858D-D9A85DE6B1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9476" y="225707"/>
            <a:ext cx="2374527" cy="201216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864498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бъект 7">
            <a:extLst>
              <a:ext uri="{FF2B5EF4-FFF2-40B4-BE49-F238E27FC236}">
                <a16:creationId xmlns:a16="http://schemas.microsoft.com/office/drawing/2014/main" id="{CB3E2B34-3A53-4DB8-9208-B5A98ED8480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803006" y="1281338"/>
            <a:ext cx="6978316" cy="530106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200" dirty="0"/>
              <a:t>Для тех же, кто хочет повесить двуцветный символ на одежду - идеально место - на груди, возле сердца. Так же можно закрепить ленту на воротнике рубашки, но только при условии, что она не треплется на ветру, а бережно подколота булавкой. Самые популярные формы крепления - бантиком, конвертиком или  петелькой с нисходящими концами.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BCC5F3C5-C40C-409D-A8E5-8454E9B7588B}"/>
              </a:ext>
            </a:extLst>
          </p:cNvPr>
          <p:cNvSpPr txBox="1"/>
          <p:nvPr/>
        </p:nvSpPr>
        <p:spPr>
          <a:xfrm>
            <a:off x="490417" y="445128"/>
            <a:ext cx="115018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/>
              <a:t>Как можно носить Георгиевскую ленточку на одежде?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7B2DCC99-E257-4F25-A252-12ADFDE5FDD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2580" l="4375" r="91875">
                        <a14:foregroundMark x1="7969" y1="78415" x2="7969" y2="78415"/>
                        <a14:foregroundMark x1="4531" y1="78921" x2="4531" y2="78921"/>
                        <a14:foregroundMark x1="18906" y1="92411" x2="18906" y2="92411"/>
                        <a14:foregroundMark x1="91875" y1="77234" x2="91875" y2="77234"/>
                        <a14:foregroundMark x1="80781" y1="92580" x2="80781" y2="92580"/>
                        <a14:backgroundMark x1="5625" y1="15683" x2="5625" y2="1568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7347" y="1281338"/>
            <a:ext cx="1323975" cy="12267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39824ECE-16D5-4556-87A8-AE1D11C2967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391" y="1281338"/>
            <a:ext cx="3957737" cy="4813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1516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2AF80CC0-DFEA-4628-9F18-419EA4E108E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512255" y="680620"/>
            <a:ext cx="5046477" cy="538375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/>
                <a:ea typeface="+mj-ea"/>
                <a:cs typeface="+mj-cs"/>
              </a:rPr>
              <a:t>В акции </a:t>
            </a:r>
            <a:r>
              <a:rPr lang="ru-RU" sz="4400" dirty="0">
                <a:ln w="0"/>
                <a:solidFill>
                  <a:schemeClr val="accent2">
                    <a:lumMod val="75000"/>
                  </a:schemeClr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/>
                <a:ea typeface="+mj-ea"/>
                <a:cs typeface="+mj-cs"/>
              </a:rPr>
              <a:t>«Георгиевская ленточка» </a:t>
            </a:r>
            <a:r>
              <a:rPr lang="ru-RU" sz="4400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Calibri Light" panose="020F0302020204030204"/>
                <a:ea typeface="+mj-ea"/>
                <a:cs typeface="+mj-cs"/>
              </a:rPr>
              <a:t>принимают участие все регионы России, страны ближнего и дальнего зарубежья.</a:t>
            </a:r>
            <a:endParaRPr lang="ru-RU" sz="3600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3B536B5C-31EC-4B4D-B6E3-371223835F5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2243" l="3750" r="91875">
                        <a14:foregroundMark x1="7500" y1="77740" x2="7500" y2="77740"/>
                        <a14:foregroundMark x1="3750" y1="78752" x2="3750" y2="78752"/>
                        <a14:foregroundMark x1="19531" y1="91231" x2="19531" y2="91231"/>
                        <a14:foregroundMark x1="80313" y1="92411" x2="80313" y2="92411"/>
                        <a14:foregroundMark x1="91875" y1="75885" x2="91875" y2="75885"/>
                        <a14:backgroundMark x1="7344" y1="17538" x2="7344" y2="175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2190" y="358979"/>
            <a:ext cx="2039324" cy="1889560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3914D318-00A1-44AE-AC4A-3861BBAF4A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697" y="573355"/>
            <a:ext cx="3587413" cy="23892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AABA6D66-429E-4BEC-9C55-4C740C03DD1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790" y="2962628"/>
            <a:ext cx="4410777" cy="272154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9A7205D-E14E-4851-8D1F-A6096EF8AEAA}"/>
              </a:ext>
            </a:extLst>
          </p:cNvPr>
          <p:cNvSpPr txBox="1"/>
          <p:nvPr/>
        </p:nvSpPr>
        <p:spPr>
          <a:xfrm>
            <a:off x="1540040" y="5792659"/>
            <a:ext cx="892262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Мы - наследники Великой Победы!</a:t>
            </a:r>
          </a:p>
        </p:txBody>
      </p:sp>
    </p:spTree>
    <p:extLst>
      <p:ext uri="{BB962C8B-B14F-4D97-AF65-F5344CB8AC3E}">
        <p14:creationId xmlns:p14="http://schemas.microsoft.com/office/powerpoint/2010/main" val="247230185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9A63687B-1D51-46DE-B8BF-8D1B25348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662237" y="298450"/>
            <a:ext cx="6867525" cy="1325563"/>
          </a:xfrm>
        </p:spPr>
        <p:txBody>
          <a:bodyPr/>
          <a:lstStyle/>
          <a:p>
            <a:r>
              <a:rPr lang="ru-RU" b="1" dirty="0">
                <a:solidFill>
                  <a:schemeClr val="accent2">
                    <a:lumMod val="75000"/>
                  </a:schemeClr>
                </a:solidFill>
              </a:rPr>
              <a:t>ИСТОРИЯ ВОЗНИКНОВЕНИЯ</a:t>
            </a:r>
          </a:p>
        </p:txBody>
      </p:sp>
      <p:sp>
        <p:nvSpPr>
          <p:cNvPr id="4" name="Объект 3">
            <a:extLst>
              <a:ext uri="{FF2B5EF4-FFF2-40B4-BE49-F238E27FC236}">
                <a16:creationId xmlns:a16="http://schemas.microsoft.com/office/drawing/2014/main" id="{20E34B26-3089-4D84-B5C7-CEFFAC11590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336108" y="1527987"/>
            <a:ext cx="4533900" cy="4735378"/>
          </a:xfrm>
        </p:spPr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ru-RU" sz="3600" dirty="0"/>
              <a:t>В России всегда любили и почитали Святого великомученика Георгия Победоносца. И поэтому, его именем назвали самый почётный воинский орден – Орден Святого Георгия.</a:t>
            </a:r>
          </a:p>
          <a:p>
            <a:pPr marL="0" indent="0">
              <a:buNone/>
            </a:pPr>
            <a:endParaRPr lang="ru-RU" dirty="0"/>
          </a:p>
        </p:txBody>
      </p:sp>
      <p:pic>
        <p:nvPicPr>
          <p:cNvPr id="10" name="Объект 9">
            <a:extLst>
              <a:ext uri="{FF2B5EF4-FFF2-40B4-BE49-F238E27FC236}">
                <a16:creationId xmlns:a16="http://schemas.microsoft.com/office/drawing/2014/main" id="{B8B35415-06A2-4C95-B1CE-3A51D7C19E16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754" y="1464879"/>
            <a:ext cx="3616190" cy="4702459"/>
          </a:xfrm>
        </p:spPr>
      </p:pic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D064CAC0-B65F-42CA-A13D-15699251B4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81" b="89882" l="3906" r="95313">
                        <a14:foregroundMark x1="7813" y1="77234" x2="7813" y2="77234"/>
                        <a14:foregroundMark x1="90781" y1="75885" x2="90781" y2="75885"/>
                        <a14:foregroundMark x1="95313" y1="79089" x2="95313" y2="79089"/>
                        <a14:foregroundMark x1="3906" y1="79089" x2="3906" y2="79089"/>
                        <a14:backgroundMark x1="8750" y1="32040" x2="8750" y2="3204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59090" y="594635"/>
            <a:ext cx="1916163" cy="16593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6156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F78DF254-5CA4-4AF1-B443-24922E8C79B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10100" y="923131"/>
            <a:ext cx="5181600" cy="4351338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3600" dirty="0"/>
              <a:t>Императрица Екатерина </a:t>
            </a:r>
            <a:r>
              <a:rPr lang="en-US" sz="3600" dirty="0"/>
              <a:t>II</a:t>
            </a:r>
            <a:r>
              <a:rPr lang="ru-RU" sz="3600" dirty="0"/>
              <a:t> в 1769 году  учредила орден Святого Георгия  Победоносца. Орденом награждали воинов, проявивших доблесть, отвагу и смелость.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CBBA372D-1E3B-4C94-9B59-FE84AF8C680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1400" l="6719" r="92969">
                        <a14:foregroundMark x1="6719" y1="76391" x2="6719" y2="76391"/>
                        <a14:foregroundMark x1="19375" y1="91568" x2="19375" y2="91568"/>
                        <a14:foregroundMark x1="92969" y1="76728" x2="92969" y2="76728"/>
                        <a14:foregroundMark x1="79375" y1="89376" x2="79375" y2="89376"/>
                        <a14:backgroundMark x1="12656" y1="8432" x2="12656" y2="843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1100" y="249238"/>
            <a:ext cx="1905000" cy="1765102"/>
          </a:xfrm>
          <a:prstGeom prst="rect">
            <a:avLst/>
          </a:prstGeom>
        </p:spPr>
      </p:pic>
      <p:pic>
        <p:nvPicPr>
          <p:cNvPr id="24" name="Рисунок 23">
            <a:extLst>
              <a:ext uri="{FF2B5EF4-FFF2-40B4-BE49-F238E27FC236}">
                <a16:creationId xmlns:a16="http://schemas.microsoft.com/office/drawing/2014/main" id="{7B5D51E8-2C28-4C3E-91A6-DF200816816F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2083" l="10000" r="90000">
                        <a14:foregroundMark x1="22917" y1="92083" x2="22917" y2="92083"/>
                        <a14:backgroundMark x1="20521" y1="10417" x2="20521" y2="1041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9861" t="20371" r="56528" b="7037"/>
          <a:stretch/>
        </p:blipFill>
        <p:spPr>
          <a:xfrm>
            <a:off x="850900" y="705112"/>
            <a:ext cx="3175000" cy="5142975"/>
          </a:xfrm>
          <a:prstGeom prst="rect">
            <a:avLst/>
          </a:prstGeom>
        </p:spPr>
      </p:pic>
      <p:pic>
        <p:nvPicPr>
          <p:cNvPr id="28" name="Рисунок 27">
            <a:extLst>
              <a:ext uri="{FF2B5EF4-FFF2-40B4-BE49-F238E27FC236}">
                <a16:creationId xmlns:a16="http://schemas.microsoft.com/office/drawing/2014/main" id="{6F665B79-1DCF-42C3-85DB-EED10A1C200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2121" b="98438" l="1215" r="97917">
                        <a14:foregroundMark x1="1389" y1="57813" x2="1389" y2="57813"/>
                        <a14:foregroundMark x1="6424" y1="88170" x2="6424" y2="88170"/>
                        <a14:foregroundMark x1="13021" y1="93750" x2="13021" y2="93750"/>
                        <a14:foregroundMark x1="11285" y1="93080" x2="11285" y2="93080"/>
                        <a14:foregroundMark x1="13021" y1="95982" x2="13021" y2="95982"/>
                        <a14:foregroundMark x1="12153" y1="93080" x2="12153" y2="93080"/>
                        <a14:foregroundMark x1="83333" y1="66406" x2="83333" y2="66406"/>
                        <a14:foregroundMark x1="93576" y1="69754" x2="93576" y2="69754"/>
                        <a14:foregroundMark x1="93229" y1="66853" x2="93229" y2="66853"/>
                        <a14:foregroundMark x1="96701" y1="63170" x2="96701" y2="63170"/>
                        <a14:foregroundMark x1="2257" y1="71763" x2="2257" y2="71763"/>
                        <a14:foregroundMark x1="1389" y1="78906" x2="1389" y2="78906"/>
                        <a14:foregroundMark x1="7292" y1="95982" x2="7292" y2="95982"/>
                        <a14:foregroundMark x1="4688" y1="91964" x2="4688" y2="91964"/>
                        <a14:foregroundMark x1="6076" y1="97991" x2="6076" y2="97991"/>
                        <a14:foregroundMark x1="18924" y1="97433" x2="18924" y2="97433"/>
                        <a14:foregroundMark x1="18403" y1="94420" x2="18403" y2="94420"/>
                        <a14:foregroundMark x1="17361" y1="87612" x2="17361" y2="87612"/>
                        <a14:foregroundMark x1="20660" y1="84263" x2="20660" y2="84263"/>
                        <a14:foregroundMark x1="36111" y1="88170" x2="36111" y2="88170"/>
                        <a14:foregroundMark x1="31424" y1="85714" x2="31424" y2="85714"/>
                        <a14:foregroundMark x1="31076" y1="91964" x2="31076" y2="91964"/>
                        <a14:foregroundMark x1="30035" y1="88170" x2="30035" y2="88170"/>
                        <a14:foregroundMark x1="27257" y1="96094" x2="27257" y2="96094"/>
                        <a14:foregroundMark x1="29861" y1="97098" x2="29861" y2="97098"/>
                        <a14:foregroundMark x1="36458" y1="98438" x2="36458" y2="98438"/>
                        <a14:foregroundMark x1="36806" y1="95871" x2="36806" y2="95871"/>
                        <a14:foregroundMark x1="49132" y1="89509" x2="49132" y2="89509"/>
                        <a14:foregroundMark x1="68056" y1="79129" x2="68056" y2="79129"/>
                        <a14:foregroundMark x1="73785" y1="78348" x2="73785" y2="78348"/>
                        <a14:foregroundMark x1="83160" y1="77344" x2="83160" y2="77344"/>
                        <a14:foregroundMark x1="86806" y1="78571" x2="86806" y2="78571"/>
                        <a14:foregroundMark x1="91146" y1="80580" x2="91146" y2="80580"/>
                        <a14:foregroundMark x1="92708" y1="82254" x2="92708" y2="82254"/>
                        <a14:foregroundMark x1="93750" y1="84375" x2="93750" y2="84375"/>
                        <a14:foregroundMark x1="97917" y1="85491" x2="97917" y2="85491"/>
                        <a14:foregroundMark x1="96701" y1="90625" x2="96701" y2="90625"/>
                        <a14:foregroundMark x1="93576" y1="94643" x2="93576" y2="94643"/>
                        <a14:foregroundMark x1="85243" y1="93080" x2="85243" y2="93080"/>
                        <a14:foregroundMark x1="79861" y1="89174" x2="79861" y2="89174"/>
                        <a14:foregroundMark x1="58854" y1="10379" x2="58854" y2="10379"/>
                        <a14:foregroundMark x1="51736" y1="4464" x2="51736" y2="4464"/>
                        <a14:foregroundMark x1="52083" y1="2121" x2="52083" y2="2121"/>
                        <a14:foregroundMark x1="57813" y1="8705" x2="57813" y2="8705"/>
                        <a14:foregroundMark x1="48264" y1="83036" x2="48264" y2="83036"/>
                        <a14:foregroundMark x1="40278" y1="88281" x2="40278" y2="88281"/>
                        <a14:foregroundMark x1="52083" y1="96429" x2="52083" y2="96429"/>
                        <a14:foregroundMark x1="1215" y1="49554" x2="1215" y2="49554"/>
                        <a14:foregroundMark x1="70660" y1="80246" x2="70660" y2="80246"/>
                        <a14:foregroundMark x1="64583" y1="81696" x2="64583" y2="81696"/>
                        <a14:foregroundMark x1="58160" y1="81696" x2="58160" y2="81696"/>
                        <a14:foregroundMark x1="61458" y1="87835" x2="61458" y2="87835"/>
                        <a14:foregroundMark x1="63021" y1="93080" x2="63021" y2="93080"/>
                        <a14:foregroundMark x1="2083" y1="56473" x2="2083" y2="56473"/>
                        <a14:backgroundMark x1="22569" y1="21094" x2="22569" y2="2109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7587" y="2213811"/>
            <a:ext cx="2753513" cy="42832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438771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FFFE2267-6274-48A0-BE4E-EB3658DD92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5735" y="352425"/>
            <a:ext cx="11303000" cy="1019175"/>
          </a:xfrm>
        </p:spPr>
        <p:txBody>
          <a:bodyPr>
            <a:noAutofit/>
          </a:bodyPr>
          <a:lstStyle/>
          <a:p>
            <a:r>
              <a:rPr lang="ru-RU" sz="4000" b="1" dirty="0">
                <a:solidFill>
                  <a:schemeClr val="accent2">
                    <a:lumMod val="75000"/>
                  </a:schemeClr>
                </a:solidFill>
              </a:rPr>
              <a:t>Правила ношения степеней ордена Святого Георгия (слева направо с 1-й по 4-ю)</a:t>
            </a:r>
          </a:p>
        </p:txBody>
      </p:sp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3082E878-B906-44D1-B646-07754CF56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776" y="1634641"/>
            <a:ext cx="9453562" cy="4101493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52F73ED-365E-4B59-A067-86735EFB0AF5}"/>
              </a:ext>
            </a:extLst>
          </p:cNvPr>
          <p:cNvSpPr txBox="1"/>
          <p:nvPr/>
        </p:nvSpPr>
        <p:spPr>
          <a:xfrm>
            <a:off x="2357438" y="5736134"/>
            <a:ext cx="65436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ЗА СЛУЖБУ И ХРАБРОСТЬ!</a:t>
            </a:r>
          </a:p>
        </p:txBody>
      </p:sp>
    </p:spTree>
    <p:extLst>
      <p:ext uri="{BB962C8B-B14F-4D97-AF65-F5344CB8AC3E}">
        <p14:creationId xmlns:p14="http://schemas.microsoft.com/office/powerpoint/2010/main" val="10317840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Объект 5">
            <a:extLst>
              <a:ext uri="{FF2B5EF4-FFF2-40B4-BE49-F238E27FC236}">
                <a16:creationId xmlns:a16="http://schemas.microsoft.com/office/drawing/2014/main" id="{3804098B-E29A-4F84-9C20-20C9E6E19C69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1906" l="5625" r="90781">
                        <a14:foregroundMark x1="5625" y1="77740" x2="5625" y2="77740"/>
                        <a14:foregroundMark x1="18594" y1="92074" x2="18594" y2="92074"/>
                        <a14:foregroundMark x1="90781" y1="77403" x2="90781" y2="77403"/>
                        <a14:backgroundMark x1="3750" y1="5902" x2="3750" y2="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0" y="123825"/>
            <a:ext cx="2500508" cy="2316877"/>
          </a:xfrm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C9DEC030-076F-45C5-A972-FB996A45E57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321049" y="999289"/>
            <a:ext cx="6191251" cy="455854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ГЕОРГИЕВСКАЯ ЛЕНТА </a:t>
            </a:r>
            <a:r>
              <a:rPr lang="ru-RU" sz="4400" dirty="0"/>
              <a:t>состоит из двух жёлтых (оранжевых) и трёх черных полос. Черный цвет означает дым, оранжевый – пламя сражения.</a:t>
            </a:r>
          </a:p>
        </p:txBody>
      </p:sp>
      <p:pic>
        <p:nvPicPr>
          <p:cNvPr id="13" name="Рисунок 12">
            <a:extLst>
              <a:ext uri="{FF2B5EF4-FFF2-40B4-BE49-F238E27FC236}">
                <a16:creationId xmlns:a16="http://schemas.microsoft.com/office/drawing/2014/main" id="{234C033A-525F-4E95-9AA0-7C4FABEE044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backgroundMark x1="3333" y1="23684" x2="3333" y2="2368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6545" t="53537" r="9793" b="15801"/>
          <a:stretch/>
        </p:blipFill>
        <p:spPr>
          <a:xfrm rot="5400000">
            <a:off x="18292" y="2624058"/>
            <a:ext cx="3992489" cy="1085851"/>
          </a:xfrm>
          <a:prstGeom prst="rect">
            <a:avLst/>
          </a:prstGeom>
        </p:spPr>
      </p:pic>
      <p:pic>
        <p:nvPicPr>
          <p:cNvPr id="5" name="Объект 5">
            <a:extLst>
              <a:ext uri="{FF2B5EF4-FFF2-40B4-BE49-F238E27FC236}">
                <a16:creationId xmlns:a16="http://schemas.microsoft.com/office/drawing/2014/main" id="{ABC0377F-9374-49B6-868C-795E926A15B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1906" l="5625" r="90781">
                        <a14:foregroundMark x1="5625" y1="77740" x2="5625" y2="77740"/>
                        <a14:foregroundMark x1="18594" y1="92074" x2="18594" y2="92074"/>
                        <a14:foregroundMark x1="90781" y1="77403" x2="90781" y2="77403"/>
                        <a14:backgroundMark x1="3750" y1="5902" x2="3750" y2="590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2300" y="141723"/>
            <a:ext cx="2500508" cy="23168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263323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19C3DB61-1184-4174-A3A5-06387A1963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72087" y="1600200"/>
            <a:ext cx="6600826" cy="504348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4000" dirty="0"/>
              <a:t>В 1943 году во время Великой Отечественной войны, Указом Президиума ВС СССР был учреждён орден Славы трёх степеней. На нём тоже есть Георгиевская ленточка, как символ связи с русской боевой традицией.</a:t>
            </a:r>
          </a:p>
        </p:txBody>
      </p:sp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08D6AAAA-AB11-49A9-90B2-4E214C998F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6729" b="93996" l="2996" r="94682">
                        <a14:foregroundMark x1="12210" y1="19151" x2="12210" y2="19151"/>
                        <a14:foregroundMark x1="28914" y1="24741" x2="28914" y2="24741"/>
                        <a14:foregroundMark x1="82172" y1="24534" x2="82172" y2="24534"/>
                        <a14:foregroundMark x1="51835" y1="6832" x2="51835" y2="6832"/>
                        <a14:foregroundMark x1="46292" y1="77122" x2="46292" y2="77122"/>
                        <a14:foregroundMark x1="83071" y1="72257" x2="83071" y2="72257"/>
                        <a14:foregroundMark x1="82322" y1="71014" x2="82322" y2="71014"/>
                        <a14:foregroundMark x1="82172" y1="59834" x2="82172" y2="59834"/>
                        <a14:foregroundMark x1="93483" y1="31677" x2="93483" y2="31677"/>
                        <a14:foregroundMark x1="16105" y1="75466" x2="16105" y2="75466"/>
                        <a14:foregroundMark x1="16255" y1="63354" x2="16255" y2="63354"/>
                        <a14:foregroundMark x1="14307" y1="30849" x2="14307" y2="30849"/>
                        <a14:foregroundMark x1="6966" y1="72257" x2="6966" y2="72257"/>
                        <a14:foregroundMark x1="8015" y1="90994" x2="8015" y2="90994"/>
                        <a14:foregroundMark x1="3146" y1="69772" x2="3146" y2="69772"/>
                        <a14:foregroundMark x1="3146" y1="66667" x2="3146" y2="66667"/>
                        <a14:foregroundMark x1="16404" y1="77122" x2="16404" y2="77122"/>
                        <a14:foregroundMark x1="21423" y1="85197" x2="21423" y2="85197"/>
                        <a14:foregroundMark x1="8914" y1="87681" x2="8914" y2="87681"/>
                        <a14:foregroundMark x1="49288" y1="80021" x2="49288" y2="80021"/>
                        <a14:foregroundMark x1="43146" y1="88095" x2="43146" y2="88095"/>
                        <a14:foregroundMark x1="79026" y1="87267" x2="79026" y2="87267"/>
                        <a14:foregroundMark x1="94682" y1="69358" x2="94682" y2="69358"/>
                        <a14:foregroundMark x1="57453" y1="93996" x2="57453" y2="93996"/>
                        <a14:foregroundMark x1="18577" y1="47930" x2="18577" y2="47930"/>
                        <a14:foregroundMark x1="24120" y1="86025" x2="24120" y2="86025"/>
                        <a14:backgroundMark x1="4494" y1="9213" x2="4494" y2="92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702" y="1900237"/>
            <a:ext cx="5133738" cy="3714750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2BAD3A1B-CBEB-4786-ADA2-BEA6E9540A3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781" b="92243" l="7500" r="91563">
                        <a14:foregroundMark x1="7656" y1="76560" x2="7656" y2="76560"/>
                        <a14:foregroundMark x1="19844" y1="91737" x2="19844" y2="91737"/>
                        <a14:foregroundMark x1="91563" y1="76054" x2="91563" y2="76054"/>
                        <a14:foregroundMark x1="79844" y1="92243" x2="79844" y2="92243"/>
                        <a14:backgroundMark x1="9063" y1="16695" x2="9063" y2="1669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82174" y="214313"/>
            <a:ext cx="2152386" cy="1994320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8AF24E5-59E3-42B6-B5FD-44106852B674}"/>
              </a:ext>
            </a:extLst>
          </p:cNvPr>
          <p:cNvSpPr txBox="1"/>
          <p:nvPr/>
        </p:nvSpPr>
        <p:spPr>
          <a:xfrm>
            <a:off x="3467100" y="473572"/>
            <a:ext cx="42195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chemeClr val="accent2">
                    <a:lumMod val="75000"/>
                  </a:schemeClr>
                </a:solidFill>
              </a:rPr>
              <a:t>ОРДЕН СЛАВЫ</a:t>
            </a:r>
          </a:p>
        </p:txBody>
      </p:sp>
    </p:spTree>
    <p:extLst>
      <p:ext uri="{BB962C8B-B14F-4D97-AF65-F5344CB8AC3E}">
        <p14:creationId xmlns:p14="http://schemas.microsoft.com/office/powerpoint/2010/main" val="527229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DCBA2367-6520-48C2-B8DC-EFB56ED58D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095137" y="652928"/>
            <a:ext cx="7334250" cy="5803284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dirty="0">
                <a:solidFill>
                  <a:schemeClr val="accent2">
                    <a:lumMod val="75000"/>
                  </a:schemeClr>
                </a:solidFill>
              </a:rPr>
              <a:t>Медаль «За победу над Германией в Великой Отечественной войне 1941-1945гг»</a:t>
            </a:r>
            <a:r>
              <a:rPr lang="ru-RU" sz="4400" dirty="0"/>
              <a:t>. Эту медаль получили 15 миллионов участников боевых действий и обеспечивавшие победу своей работой.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876CD413-3BA3-4C25-9438-8B5A811B2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2243" l="4688" r="92500">
                        <a14:foregroundMark x1="7969" y1="77234" x2="7969" y2="77234"/>
                        <a14:foregroundMark x1="19688" y1="91737" x2="19688" y2="91737"/>
                        <a14:foregroundMark x1="80313" y1="92580" x2="80313" y2="92580"/>
                        <a14:foregroundMark x1="92500" y1="77909" x2="92500" y2="77909"/>
                        <a14:foregroundMark x1="25000" y1="55481" x2="25000" y2="55481"/>
                        <a14:foregroundMark x1="4688" y1="79089" x2="4688" y2="79089"/>
                        <a14:backgroundMark x1="5469" y1="14671" x2="5469" y2="1467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72674" y="147637"/>
            <a:ext cx="1876425" cy="1738625"/>
          </a:xfrm>
          <a:prstGeom prst="rect">
            <a:avLst/>
          </a:prstGeom>
        </p:spPr>
      </p:pic>
      <p:pic>
        <p:nvPicPr>
          <p:cNvPr id="8" name="Рисунок 7">
            <a:extLst>
              <a:ext uri="{FF2B5EF4-FFF2-40B4-BE49-F238E27FC236}">
                <a16:creationId xmlns:a16="http://schemas.microsoft.com/office/drawing/2014/main" id="{013E72F2-1339-45D2-B030-834E97EC98A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4163" b="89976" l="9976" r="89994">
                        <a14:foregroundMark x1="48029" y1="4163" x2="48029" y2="4163"/>
                        <a14:foregroundMark x1="47180" y1="9297" x2="47180" y2="9297"/>
                        <a14:foregroundMark x1="43329" y1="6669" x2="43329" y2="6669"/>
                        <a14:foregroundMark x1="67071" y1="52223" x2="67071" y2="52223"/>
                        <a14:backgroundMark x1="27198" y1="32619" x2="27198" y2="32619"/>
                        <a14:backgroundMark x1="42511" y1="52627" x2="42511" y2="52627"/>
                        <a14:backgroundMark x1="6155" y1="10711" x2="6155" y2="107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86051" y="811023"/>
            <a:ext cx="7082051" cy="53115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8788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3">
            <a:extLst>
              <a:ext uri="{FF2B5EF4-FFF2-40B4-BE49-F238E27FC236}">
                <a16:creationId xmlns:a16="http://schemas.microsoft.com/office/drawing/2014/main" id="{1AF05A44-A456-493C-8AEF-1753E81A47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2950634" y="592824"/>
            <a:ext cx="8610193" cy="5322627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ru-RU" sz="4400" b="1" dirty="0">
                <a:ln w="0"/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Calibri Light" panose="020F0302020204030204"/>
                <a:ea typeface="+mj-ea"/>
                <a:cs typeface="+mj-cs"/>
              </a:rPr>
              <a:t>«ГЕОРГИЕВСКАЯ ЛЕНТОЧКА» – </a:t>
            </a:r>
          </a:p>
          <a:p>
            <a:pPr marL="0" indent="0">
              <a:buNone/>
            </a:pPr>
            <a:r>
              <a:rPr lang="ru-RU" sz="4000" b="1" dirty="0">
                <a:ln w="0"/>
                <a:latin typeface="Calibri Light" panose="020F0302020204030204"/>
                <a:ea typeface="+mj-ea"/>
                <a:cs typeface="+mj-cs"/>
              </a:rPr>
              <a:t>это общественная акция, посвящённая празднованию Дня Победы в ВОВ. Её цель – создание символа праздника –Дня Победы. Волонтёры Победы раздавали Георгиевские ленточки на станциях метро, в торговых центрах, привязывали к антеннам автомобилей.</a:t>
            </a:r>
            <a:endParaRPr lang="ru-RU" sz="4000" dirty="0"/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2B97556F-B9A7-48BD-A280-A0F50B13A4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9781" b="92243" l="6250" r="91094">
                        <a14:foregroundMark x1="6250" y1="78752" x2="6250" y2="78752"/>
                        <a14:foregroundMark x1="19844" y1="91062" x2="19844" y2="91062"/>
                        <a14:foregroundMark x1="79844" y1="92243" x2="79844" y2="92243"/>
                        <a14:foregroundMark x1="91094" y1="76391" x2="91094" y2="76391"/>
                        <a14:backgroundMark x1="7187" y1="33727" x2="7187" y2="337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36852" y="183315"/>
            <a:ext cx="1323975" cy="1226746"/>
          </a:xfrm>
          <a:prstGeom prst="rect">
            <a:avLst/>
          </a:prstGeom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B52F7145-BFFB-4E93-A6A7-AF176428689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810" b="94290" l="9961" r="89844">
                        <a14:foregroundMark x1="41602" y1="92826" x2="41602" y2="92826"/>
                        <a14:foregroundMark x1="56152" y1="94290" x2="56152" y2="94290"/>
                        <a14:foregroundMark x1="36230" y1="31918" x2="36230" y2="31918"/>
                        <a14:foregroundMark x1="35938" y1="31479" x2="35938" y2="31479"/>
                        <a14:foregroundMark x1="44238" y1="12152" x2="44238" y2="12152"/>
                        <a14:backgroundMark x1="12891" y1="20059" x2="12891" y2="20059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37262" y="796688"/>
            <a:ext cx="7368752" cy="4914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7766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Рисунок 11">
            <a:extLst>
              <a:ext uri="{FF2B5EF4-FFF2-40B4-BE49-F238E27FC236}">
                <a16:creationId xmlns:a16="http://schemas.microsoft.com/office/drawing/2014/main" id="{FC98F6E6-B83F-414E-9BF4-C2672AD6BCA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2351895" y="4512263"/>
            <a:ext cx="3126323" cy="211026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>
            <a:extLst>
              <a:ext uri="{FF2B5EF4-FFF2-40B4-BE49-F238E27FC236}">
                <a16:creationId xmlns:a16="http://schemas.microsoft.com/office/drawing/2014/main" id="{205B94E9-F725-4867-97B5-2CE98811CB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5"/>
              </a:ext>
            </a:extLst>
          </a:blip>
          <a:stretch>
            <a:fillRect/>
          </a:stretch>
        </p:blipFill>
        <p:spPr>
          <a:xfrm>
            <a:off x="179582" y="3389782"/>
            <a:ext cx="3106848" cy="215089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6" name="Рисунок 5">
            <a:extLst>
              <a:ext uri="{FF2B5EF4-FFF2-40B4-BE49-F238E27FC236}">
                <a16:creationId xmlns:a16="http://schemas.microsoft.com/office/drawing/2014/main" id="{E842DAD3-4472-4A74-AC4F-99D09ACDE7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2472955" y="1487252"/>
            <a:ext cx="2832899" cy="238221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4" name="Объект 3">
            <a:extLst>
              <a:ext uri="{FF2B5EF4-FFF2-40B4-BE49-F238E27FC236}">
                <a16:creationId xmlns:a16="http://schemas.microsoft.com/office/drawing/2014/main" id="{0ED2A409-F0F2-482B-B847-5546097099F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04203" y="546754"/>
            <a:ext cx="5156461" cy="6231117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ru-RU" sz="3600" dirty="0"/>
              <a:t>Главная цель Всероссийской акции </a:t>
            </a:r>
            <a:r>
              <a:rPr lang="ru-RU" sz="3600" dirty="0">
                <a:solidFill>
                  <a:schemeClr val="accent2">
                    <a:lumMod val="75000"/>
                  </a:schemeClr>
                </a:solidFill>
              </a:rPr>
              <a:t>«Георгиевская ленточка» </a:t>
            </a:r>
            <a:r>
              <a:rPr lang="ru-RU" sz="3600" dirty="0"/>
              <a:t>- стремление во что бы то ни стало не дать забыть новым поколениям, кто и какой ценой одержал победу в самой страшной войне в истории человечества, чьими наследниками мы остаёмся.</a:t>
            </a:r>
          </a:p>
        </p:txBody>
      </p:sp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D70779C8-0477-4920-8F5F-67B8E94AD70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9781" b="92749" l="6875" r="91719">
                        <a14:foregroundMark x1="7187" y1="78078" x2="7187" y2="78078"/>
                        <a14:foregroundMark x1="19531" y1="91737" x2="19531" y2="91737"/>
                        <a14:foregroundMark x1="80313" y1="92917" x2="80313" y2="92917"/>
                        <a14:foregroundMark x1="91719" y1="76728" x2="91719" y2="76728"/>
                        <a14:backgroundMark x1="5469" y1="21585" x2="5469" y2="2158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1996" y="-83320"/>
            <a:ext cx="2017335" cy="186918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50CD9263-EF51-4D8D-9913-F5052F36646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013" y="335804"/>
            <a:ext cx="2622581" cy="1752724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2607302653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383</Words>
  <Application>Microsoft Office PowerPoint</Application>
  <PresentationFormat>Широкоэкранный</PresentationFormat>
  <Paragraphs>20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12</vt:i4>
      </vt:variant>
    </vt:vector>
  </HeadingPairs>
  <TitlesOfParts>
    <vt:vector size="16" baseType="lpstr">
      <vt:lpstr>Arial</vt:lpstr>
      <vt:lpstr>Calibri</vt:lpstr>
      <vt:lpstr>Calibri Light</vt:lpstr>
      <vt:lpstr>Тема Office</vt:lpstr>
      <vt:lpstr>«ГЕОРГИЕВСКАЯ ЛЕНТОЧКА»</vt:lpstr>
      <vt:lpstr>ИСТОРИЯ ВОЗНИКНОВЕНИЯ</vt:lpstr>
      <vt:lpstr>Презентация PowerPoint</vt:lpstr>
      <vt:lpstr>Правила ношения степеней ордена Святого Георгия (слева направо с 1-й по 4-ю)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«ГЕОРГИЕВСКАЯ ЛЕНТОЧКА»</dc:title>
  <dc:creator>Савва Тараник</dc:creator>
  <cp:lastModifiedBy>Савва Тараник</cp:lastModifiedBy>
  <cp:revision>60</cp:revision>
  <dcterms:created xsi:type="dcterms:W3CDTF">2020-04-15T10:16:41Z</dcterms:created>
  <dcterms:modified xsi:type="dcterms:W3CDTF">2020-04-16T22:02:02Z</dcterms:modified>
</cp:coreProperties>
</file>