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6" r:id="rId12"/>
    <p:sldId id="268" r:id="rId13"/>
    <p:sldId id="269" r:id="rId14"/>
    <p:sldId id="273" r:id="rId15"/>
    <p:sldId id="274" r:id="rId16"/>
    <p:sldId id="275" r:id="rId17"/>
    <p:sldId id="276" r:id="rId18"/>
    <p:sldId id="279" r:id="rId19"/>
    <p:sldId id="278" r:id="rId20"/>
    <p:sldId id="280" r:id="rId21"/>
    <p:sldId id="283" r:id="rId22"/>
    <p:sldId id="281" r:id="rId23"/>
    <p:sldId id="285" r:id="rId24"/>
    <p:sldId id="287" r:id="rId25"/>
    <p:sldId id="286" r:id="rId26"/>
    <p:sldId id="289" r:id="rId27"/>
    <p:sldId id="290" r:id="rId28"/>
    <p:sldId id="291" r:id="rId29"/>
    <p:sldId id="292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034" autoAdjust="0"/>
    <p:restoredTop sz="94660"/>
  </p:normalViewPr>
  <p:slideViewPr>
    <p:cSldViewPr snapToGrid="0">
      <p:cViewPr>
        <p:scale>
          <a:sx n="50" d="100"/>
          <a:sy n="50" d="100"/>
        </p:scale>
        <p:origin x="-1800" y="-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C09B-3987-4A66-8BEB-B460F9161E4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C543-D662-4BE7-94C6-5F637EE6D49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02536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C09B-3987-4A66-8BEB-B460F9161E4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C543-D662-4BE7-94C6-5F637EE6D4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366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C09B-3987-4A66-8BEB-B460F9161E4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C543-D662-4BE7-94C6-5F637EE6D4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019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C09B-3987-4A66-8BEB-B460F9161E4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C543-D662-4BE7-94C6-5F637EE6D4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022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C09B-3987-4A66-8BEB-B460F9161E4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C543-D662-4BE7-94C6-5F637EE6D49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02439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C09B-3987-4A66-8BEB-B460F9161E4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C543-D662-4BE7-94C6-5F637EE6D4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054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C09B-3987-4A66-8BEB-B460F9161E4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C543-D662-4BE7-94C6-5F637EE6D4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634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C09B-3987-4A66-8BEB-B460F9161E4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C543-D662-4BE7-94C6-5F637EE6D4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5915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C09B-3987-4A66-8BEB-B460F9161E4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C543-D662-4BE7-94C6-5F637EE6D4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2527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B02C09B-3987-4A66-8BEB-B460F9161E4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DAC543-D662-4BE7-94C6-5F637EE6D4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178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C09B-3987-4A66-8BEB-B460F9161E4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C543-D662-4BE7-94C6-5F637EE6D4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083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00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B02C09B-3987-4A66-8BEB-B460F9161E4C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0DAC543-D662-4BE7-94C6-5F637EE6D49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8606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mbdou19.edummr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0612" y="219577"/>
            <a:ext cx="8247784" cy="25236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Фото-презентация  условий осуществления образовательной деятельности  </a:t>
            </a: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комбинированного вида № 19 «Зайчик»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1\Downloads\IMG_20190701_1347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7916" y="2756263"/>
            <a:ext cx="6357982" cy="354003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2" descr="0_72a32_5cafd8d5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214290"/>
            <a:ext cx="107157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5918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87" y="298636"/>
            <a:ext cx="8686799" cy="135871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реализуемых образовательных программах с указанием учебных предметов, курсов, дисциплин, практики, предусмотренных соответствующей образовательной программой.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t="4261" r="1336" b="12216"/>
          <a:stretch>
            <a:fillRect/>
          </a:stretch>
        </p:blipFill>
        <p:spPr bwMode="auto">
          <a:xfrm>
            <a:off x="1386599" y="2043932"/>
            <a:ext cx="6146691" cy="378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86625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662" y="322698"/>
            <a:ext cx="8626641" cy="120130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федеральных государственных образовательных стандартах, об образовательных стандартах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t="4261" r="2833" b="10227"/>
          <a:stretch>
            <a:fillRect/>
          </a:stretch>
        </p:blipFill>
        <p:spPr bwMode="auto">
          <a:xfrm>
            <a:off x="336988" y="1691509"/>
            <a:ext cx="4130565" cy="288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rcRect t="4545" r="1336" b="20171"/>
          <a:stretch>
            <a:fillRect/>
          </a:stretch>
        </p:blipFill>
        <p:spPr bwMode="auto">
          <a:xfrm>
            <a:off x="4135164" y="3699476"/>
            <a:ext cx="4727794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6075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286604"/>
            <a:ext cx="8578735" cy="107668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руководителе образовательной организации, его заместителях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персональном составе педагогических работников с указанием уровня образования, квалификации и опыта работы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t="3693" r="5238" b="10511"/>
          <a:stretch>
            <a:fillRect/>
          </a:stretch>
        </p:blipFill>
        <p:spPr bwMode="auto">
          <a:xfrm>
            <a:off x="4871546" y="1470465"/>
            <a:ext cx="3421116" cy="196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" name="Рисунок 7"/>
          <p:cNvPicPr/>
          <p:nvPr/>
        </p:nvPicPr>
        <p:blipFill>
          <a:blip r:embed="rId3" cstate="print"/>
          <a:srcRect t="3409" r="1336" b="11080"/>
          <a:stretch>
            <a:fillRect/>
          </a:stretch>
        </p:blipFill>
        <p:spPr bwMode="auto">
          <a:xfrm>
            <a:off x="819151" y="1557340"/>
            <a:ext cx="3547898" cy="189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9" name="Рисунок 8"/>
          <p:cNvPicPr/>
          <p:nvPr/>
        </p:nvPicPr>
        <p:blipFill>
          <a:blip r:embed="rId4"/>
          <a:srcRect t="3409" r="1626" b="11928"/>
          <a:stretch>
            <a:fillRect/>
          </a:stretch>
        </p:blipFill>
        <p:spPr bwMode="auto">
          <a:xfrm>
            <a:off x="2475843" y="3555781"/>
            <a:ext cx="4524703" cy="24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82409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025" y="461172"/>
            <a:ext cx="7922029" cy="7358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материально-техническом обеспечении образовательной деятельности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4830" r="1817" b="40341"/>
          <a:stretch>
            <a:fillRect/>
          </a:stretch>
        </p:blipFill>
        <p:spPr bwMode="auto">
          <a:xfrm>
            <a:off x="2459422" y="1135119"/>
            <a:ext cx="4572000" cy="245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 rot="10800000" flipV="1">
            <a:off x="2286000" y="3659833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количестве вакантных мест для приема (перевода)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t="4550" r="1817" b="40855"/>
          <a:stretch>
            <a:fillRect/>
          </a:stretch>
        </p:blipFill>
        <p:spPr bwMode="auto">
          <a:xfrm>
            <a:off x="2019958" y="4532586"/>
            <a:ext cx="5579022" cy="152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77964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694" y="-1"/>
            <a:ext cx="8728364" cy="2254469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 устава Образовательной организации,  лицензии на осуществление образовательной деятельности (с приложениями), свидетельства о государственной аккредитации, плана ФХД, локальных нормативных актов, предусмотренных частью 2 статьи 30 настоящего Федерального закона, правил внутреннего трудового распорядка, коллективного договора, отчета о результатах </a:t>
            </a:r>
            <a:r>
              <a:rPr lang="ru-RU" sz="2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самообследования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5114" r="1871" b="10511"/>
          <a:stretch>
            <a:fillRect/>
          </a:stretch>
        </p:blipFill>
        <p:spPr bwMode="auto">
          <a:xfrm>
            <a:off x="1774935" y="2662236"/>
            <a:ext cx="5829300" cy="32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5664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083" y="245041"/>
            <a:ext cx="7543800" cy="6942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документов  о порядке оказания платных образовательных услуг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t="4638" r="1818" b="11014"/>
          <a:stretch>
            <a:fillRect/>
          </a:stretch>
        </p:blipFill>
        <p:spPr bwMode="auto">
          <a:xfrm>
            <a:off x="331077" y="955290"/>
            <a:ext cx="4761186" cy="287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" name="Рисунок 7"/>
          <p:cNvPicPr/>
          <p:nvPr/>
        </p:nvPicPr>
        <p:blipFill>
          <a:blip r:embed="rId3"/>
          <a:srcRect l="17136" t="5682" r="1871" b="11648"/>
          <a:stretch>
            <a:fillRect/>
          </a:stretch>
        </p:blipFill>
        <p:spPr bwMode="auto">
          <a:xfrm>
            <a:off x="5076497" y="3682725"/>
            <a:ext cx="3576800" cy="257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47262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709" y="178539"/>
            <a:ext cx="7543800" cy="13260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документа  об установлении размера платы, взимаемой с родителей (законных представителей) за присмотр и уход за детьми, осваивающими образовательные программы дошкольного образования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27258" t="6818" r="4917" b="10511"/>
          <a:stretch>
            <a:fillRect/>
          </a:stretch>
        </p:blipFill>
        <p:spPr bwMode="auto">
          <a:xfrm>
            <a:off x="4843462" y="3462009"/>
            <a:ext cx="40290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Рисунок 5"/>
          <p:cNvPicPr/>
          <p:nvPr/>
        </p:nvPicPr>
        <p:blipFill>
          <a:blip r:embed="rId3"/>
          <a:srcRect l="7670" t="4261" r="1871" b="10795"/>
          <a:stretch>
            <a:fillRect/>
          </a:stretch>
        </p:blipFill>
        <p:spPr bwMode="auto">
          <a:xfrm>
            <a:off x="709448" y="1484749"/>
            <a:ext cx="4067504" cy="240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56942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469485"/>
            <a:ext cx="7543800" cy="719236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предписаниях органов, осуществляющих государственный контроль (надзор) в сфере образования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3693" r="2993" b="12216"/>
          <a:stretch>
            <a:fillRect/>
          </a:stretch>
        </p:blipFill>
        <p:spPr bwMode="auto">
          <a:xfrm>
            <a:off x="728989" y="1767052"/>
            <a:ext cx="7279893" cy="379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03124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523" y="394669"/>
            <a:ext cx="7543800" cy="500029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Комфортность условий образовательной деятельности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комфортной зоны отдыха, оборудованной соответствующей мебелью;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 понятность навигации внутри организации;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 доступность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санитарно-гигиенических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помещений;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санитарное состояние помещений образовательной организации;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 доступность (возможность доехать до образовательной организации на общественном транспорте, наличие парковки);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записи на получение консультации (по телефону, на официальном сайте образовательной организации  в сети "Интернет", посредством Единого портала государственных и муниципальных услуг, при личном посещении организации); - иные параметры комфортных условий, установленные ведомственным актом уполномоченного федерального органа исполнительной власти </a:t>
            </a:r>
          </a:p>
        </p:txBody>
      </p:sp>
    </p:spTree>
    <p:extLst>
      <p:ext uri="{BB962C8B-B14F-4D97-AF65-F5344CB8AC3E}">
        <p14:creationId xmlns:p14="http://schemas.microsoft.com/office/powerpoint/2010/main" xmlns="" val="87263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Все для НОКОД фото, презентаия\IMG_20191002_103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453" y="630655"/>
            <a:ext cx="8061158" cy="5486399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5503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326" y="286603"/>
            <a:ext cx="8277727" cy="53923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комбинированного вида №19 «Зайчик»</a:t>
            </a:r>
            <a:b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ИНН: 5029100399</a:t>
            </a:r>
            <a:b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141008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Регион: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Московская область </a:t>
            </a:r>
            <a:b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 Мытищи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Улица: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Щербакова 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Дом: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 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4А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</a:t>
            </a:r>
            <a:r>
              <a:rPr lang="ru-RU" sz="31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сайта: </a:t>
            </a:r>
            <a:r>
              <a:rPr lang="en-US" sz="2800" dirty="0" smtClean="0">
                <a:hlinkClick r:id="rId2"/>
              </a:rPr>
              <a:t>http://mbdou19.edummr.ru/</a:t>
            </a:r>
            <a:endParaRPr lang="ru-RU" sz="31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714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Все для НОКОД фото, презентаия\IMG_20191002_101036.jpg"/>
          <p:cNvPicPr>
            <a:picLocks noChangeAspect="1" noChangeArrowheads="1"/>
          </p:cNvPicPr>
          <p:nvPr/>
        </p:nvPicPr>
        <p:blipFill>
          <a:blip r:embed="rId2" cstate="print"/>
          <a:srcRect l="10189"/>
          <a:stretch>
            <a:fillRect/>
          </a:stretch>
        </p:blipFill>
        <p:spPr bwMode="auto">
          <a:xfrm>
            <a:off x="3010941" y="551334"/>
            <a:ext cx="2818627" cy="235379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7" name="Picture 5" descr="C:\Users\1\Desktop\Все для НОКОД фото, презентаия\IMG_20191002_1037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928" y="3652410"/>
            <a:ext cx="3686373" cy="244287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8" name="Picture 6" descr="C:\Users\1\Desktop\Все для НОКОД фото, презентаия\IMG_20191002_103358.jpg"/>
          <p:cNvPicPr>
            <a:picLocks noChangeAspect="1" noChangeArrowheads="1"/>
          </p:cNvPicPr>
          <p:nvPr/>
        </p:nvPicPr>
        <p:blipFill>
          <a:blip r:embed="rId4" cstate="print"/>
          <a:srcRect l="4451" t="4885" r="3561" b="5599"/>
          <a:stretch>
            <a:fillRect/>
          </a:stretch>
        </p:blipFill>
        <p:spPr bwMode="auto">
          <a:xfrm>
            <a:off x="396378" y="327615"/>
            <a:ext cx="2302520" cy="264418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9" name="Picture 7" descr="C:\Users\1\Desktop\Все для НОКОД фото, презентаия\IMG_20191002_1039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7668" y="451264"/>
            <a:ext cx="2611485" cy="244631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80" name="Picture 8" descr="C:\Users\1\Desktop\Все для НОКОД фото, презентаия\IMG_20191002_103903.jpg"/>
          <p:cNvPicPr>
            <a:picLocks noChangeAspect="1" noChangeArrowheads="1"/>
          </p:cNvPicPr>
          <p:nvPr/>
        </p:nvPicPr>
        <p:blipFill>
          <a:blip r:embed="rId6" cstate="print"/>
          <a:srcRect t="3206"/>
          <a:stretch>
            <a:fillRect/>
          </a:stretch>
        </p:blipFill>
        <p:spPr bwMode="auto">
          <a:xfrm>
            <a:off x="5093863" y="3438525"/>
            <a:ext cx="3549854" cy="2676525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4520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59454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работа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1\Desktop\Все для НОКОД фото, презентаия\IMG_20191002_102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084" y="1025857"/>
            <a:ext cx="4693920" cy="352044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098" name="Picture 2" descr="C:\Users\1\Desktop\Все для НОКОД фото, презентаия\IMG_20191002_103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6297" y="2015925"/>
            <a:ext cx="3383754" cy="4139216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06656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1\Desktop\Все для НОКОД фото, презентаия\IMG_20191002_103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6821" y="1143000"/>
            <a:ext cx="3630305" cy="46863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6" name="Picture 2" descr="C:\Users\1\Desktop\Все для НОКОД фото, презентаия\IMG_20191008_114917.jpg"/>
          <p:cNvPicPr>
            <a:picLocks noChangeAspect="1" noChangeArrowheads="1"/>
          </p:cNvPicPr>
          <p:nvPr/>
        </p:nvPicPr>
        <p:blipFill>
          <a:blip r:embed="rId3" cstate="print"/>
          <a:srcRect t="9234" r="5161" b="12621"/>
          <a:stretch>
            <a:fillRect/>
          </a:stretch>
        </p:blipFill>
        <p:spPr bwMode="auto">
          <a:xfrm>
            <a:off x="266700" y="1154430"/>
            <a:ext cx="4324503" cy="4751070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30656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Все для НОКОД фото, презентаия\IMG_20191002_103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076" y="315311"/>
            <a:ext cx="3741975" cy="220225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147" name="Picture 3" descr="C:\Users\1\Desktop\Все для НОКОД фото, презентаия\IMG_20191002_103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1127" y="3027800"/>
            <a:ext cx="4485025" cy="304049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148" name="Picture 4" descr="C:\Users\1\Desktop\ФОТО\ВСЕ ФОТО  2017-2018 2019 от БЕЛЕВИЧ\Выставки, поделки\Осень поделки\P_20171010_1007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005" y="405987"/>
            <a:ext cx="3776353" cy="212419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149" name="Picture 5" descr="C:\Users\1\Desktop\ФОТО\ВСЕ ФОТО  2017-2018 2019 от БЕЛЕВИЧ\Выставки, поделки\Осень 2018\IMG_20181001_1443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050" y="3162299"/>
            <a:ext cx="3917950" cy="2938463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17340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68238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профсоюз</a:t>
            </a:r>
            <a:endParaRPr lang="ru-RU" dirty="0"/>
          </a:p>
        </p:txBody>
      </p:sp>
      <p:pic>
        <p:nvPicPr>
          <p:cNvPr id="2050" name="Picture 2" descr="C:\Users\1\Desktop\Все для НОКОД фото, презентаия\IMG_20191003_093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324" y="989059"/>
            <a:ext cx="3229491" cy="258971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1" name="Picture 3" descr="C:\Users\1\Desktop\Все для НОКОД фото, презентаия\IMG_20191003_093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3775" y="937395"/>
            <a:ext cx="3779964" cy="260984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2" name="Picture 4" descr="C:\Users\1\Desktop\Все для НОКОД фото, презентаия\IMG_20191003_0937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7277" y="3817709"/>
            <a:ext cx="5541229" cy="247273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2750" y="203478"/>
            <a:ext cx="5581650" cy="16253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сновы</a:t>
            </a:r>
            <a:b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езопасности</a:t>
            </a:r>
            <a:b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изнедеятельности</a:t>
            </a:r>
            <a:endParaRPr lang="ru-RU" sz="4400" dirty="0"/>
          </a:p>
        </p:txBody>
      </p:sp>
      <p:pic>
        <p:nvPicPr>
          <p:cNvPr id="7170" name="Picture 2" descr="C:\Users\1\Desktop\Все для НОКОД фото, презентаия\IMG_20191002_102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509" y="498765"/>
            <a:ext cx="2624447" cy="350697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171" name="Picture 3" descr="C:\Users\1\Desktop\Все для НОКОД фото, презентаия\IMG_20191002_102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3118" y="2168956"/>
            <a:ext cx="1454970" cy="293743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172" name="Picture 4" descr="C:\Users\1\Desktop\Все для НОКОД фото, презентаия\IMG_20191002_102709.jpg"/>
          <p:cNvPicPr>
            <a:picLocks noChangeAspect="1" noChangeArrowheads="1"/>
          </p:cNvPicPr>
          <p:nvPr/>
        </p:nvPicPr>
        <p:blipFill>
          <a:blip r:embed="rId4" cstate="print"/>
          <a:srcRect l="3483" t="9535" r="4141" b="5521"/>
          <a:stretch>
            <a:fillRect/>
          </a:stretch>
        </p:blipFill>
        <p:spPr bwMode="auto">
          <a:xfrm>
            <a:off x="5146964" y="1814450"/>
            <a:ext cx="3479469" cy="241069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173" name="Picture 5" descr="C:\Users\1\Desktop\Все для НОКОД фото, презентаия\IMG_20191002_1035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9705" y="4334297"/>
            <a:ext cx="3468521" cy="174586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6" name="Picture 2" descr="C:\Users\1\Desktop\Все для НОКОД фото, презентаия\IMG_20191003_0935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518" y="4142978"/>
            <a:ext cx="3001037" cy="2012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5256" y="286605"/>
            <a:ext cx="4551504" cy="146336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комнаты</a:t>
            </a:r>
            <a:endParaRPr lang="ru-RU" dirty="0"/>
          </a:p>
        </p:txBody>
      </p:sp>
      <p:pic>
        <p:nvPicPr>
          <p:cNvPr id="2050" name="Picture 2" descr="C:\Users\1\Desktop\Все для НОКОД фото, презентаия\фотографии МБДОУ 19\групповая комната МБДОУ 19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482" y="504498"/>
            <a:ext cx="2979684" cy="250671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1" name="Picture 3" descr="C:\Users\1\Desktop\Все для НОКОД фото, презентаия\фотографии МБДОУ 19\групповая комната МБДОУ 19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474" y="3234297"/>
            <a:ext cx="2729535" cy="228363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2" name="Picture 4" descr="C:\Users\1\Desktop\Все для НОКОД фото, презентаия\фотографии МБДОУ 19\групповая комната МБДОУ 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230" y="3578773"/>
            <a:ext cx="2837793" cy="247518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3" name="Picture 5" descr="C:\Users\1\Desktop\Все для НОКОД фото, презентаия\фотографии МБДОУ 19\групповая комната МБДОУ 19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9629" y="2191408"/>
            <a:ext cx="2380592" cy="319146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235" y="204952"/>
            <a:ext cx="3810526" cy="200484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раздевальная комната</a:t>
            </a:r>
            <a:endParaRPr lang="ru-RU" sz="4000" dirty="0"/>
          </a:p>
        </p:txBody>
      </p:sp>
      <p:pic>
        <p:nvPicPr>
          <p:cNvPr id="3074" name="Picture 2" descr="C:\Users\1\Desktop\Все для НОКОД фото, презентаия\фотографии МБДОУ 19\туалетная комната МБДОУ 1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3632901"/>
            <a:ext cx="2984588" cy="223844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5" name="Picture 3" descr="C:\Users\1\Desktop\Все для НОКОД фото, презентаия\фотографии МБДОУ 19\туалетная комната МБДОУ 1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2867" y="3695700"/>
            <a:ext cx="2843923" cy="229388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7" name="Picture 5" descr="C:\Users\1\Desktop\Все для НОКОД фото, презентаия\фотографии МБДОУ 19\раздевальная комната МБДОУ 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51" y="236483"/>
            <a:ext cx="3641176" cy="2868667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57550" y="2990850"/>
            <a:ext cx="27622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Туалетная комната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00762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Групповые спальни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1\Desktop\Все для НОКОД фото, презентаия\фотографии МБДОУ 19\спальная комната МБДОУ 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186" y="2112579"/>
            <a:ext cx="4023360" cy="346841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7" name="Picture 3" descr="C:\Users\1\Desktop\Все для НОКОД фото, презентаия\фотографии МБДОУ 19\спальная комната МБДОУ 19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7164" y="2096813"/>
            <a:ext cx="4175760" cy="3468413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966" y="286605"/>
            <a:ext cx="4633424" cy="143531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Музыкально-физкультурный зал</a:t>
            </a:r>
            <a:endParaRPr lang="ru-RU" sz="4000" dirty="0"/>
          </a:p>
        </p:txBody>
      </p:sp>
      <p:pic>
        <p:nvPicPr>
          <p:cNvPr id="5122" name="Picture 2" descr="C:\Users\1\Desktop\Все для НОКОД фото, презентаия\фотографии МБДОУ 19\музыкально-физкультурный зал МБДОУ 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35" y="2439580"/>
            <a:ext cx="4520650" cy="339048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123" name="Picture 3" descr="C:\Users\1\Desktop\Все для НОКОД фото, презентаия\фотографии МБДОУ 19\музыкально-физкультурный зал МБДОУ1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3897" y="764935"/>
            <a:ext cx="3301339" cy="501343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517" y="286603"/>
            <a:ext cx="8205536" cy="594575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и доступность информации об образовательной организации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Соответствие информации о деятельности образовательной  организации, размещенной на информационных стендах, ее содержанию и порядку (форме), установленных нормативными правовыми актами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Соответствие информации о деятельности образовательной организации, размещенной на официальном сайте, ее содержанию и порядку (форме), установленным нормативными правовыми актами.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Наличие и функционирование на официальном сайте организации информации о дистанционных способах взаимодействия с получателями услуг</a:t>
            </a:r>
          </a:p>
        </p:txBody>
      </p:sp>
    </p:spTree>
    <p:extLst>
      <p:ext uri="{BB962C8B-B14F-4D97-AF65-F5344CB8AC3E}">
        <p14:creationId xmlns:p14="http://schemas.microsoft.com/office/powerpoint/2010/main" xmlns="" val="87263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4367283" y="286604"/>
            <a:ext cx="3234520" cy="15149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-5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spc="-5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Комфортные</a:t>
            </a:r>
            <a:r>
              <a:rPr kumimoji="0" lang="ru-RU" sz="3600" b="1" i="0" u="none" strike="noStrike" kern="1200" cap="none" spc="-5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условия ожидания</a:t>
            </a:r>
            <a:endParaRPr kumimoji="0" lang="ru-RU" sz="3600" b="1" i="0" u="none" strike="noStrike" kern="1200" cap="none" spc="-5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1\Desktop\Все для НОКОД фото, презентаия\IMG_20191003_093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741" y="2442949"/>
            <a:ext cx="4348007" cy="343960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5" name="Picture 3" descr="C:\Users\1\Desktop\Все для НОКОД фото, презентаия\IMG_20191003_092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28" y="3511910"/>
            <a:ext cx="3794078" cy="25204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6" name="Picture 4" descr="C:\Users\1\Desktop\Все для НОКОД фото, презентаия\IMG_20191003_093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262" y="395785"/>
            <a:ext cx="3589362" cy="277049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" name="Picture 2" descr="0_72a32_5cafd8d5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2117" y="282530"/>
            <a:ext cx="107157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516" y="286604"/>
            <a:ext cx="8049126" cy="5961795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b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1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</a:t>
            </a:r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стендов о размещении данных: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устав,</a:t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лицензия на осуществление образовательной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</a:t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закрепленной территории за образовательной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организацией,</a:t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порядке приема на обучение,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другая информация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регламентирующая  организацию и осуществление образовательной деятельности из перечня обязательных документов, подлежащих размещению на официальном сайте ОО, в том числе с указанием ссылки на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сайт.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40945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Все для НОКОД фото, презентаия\IMG_20191004_144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00" y="266700"/>
            <a:ext cx="8041640" cy="592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255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852" y="120316"/>
            <a:ext cx="8614609" cy="609013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Скриншот раздела сайта с размещением информации в соответствии с 273-ФЗ “Об образовании в РФ”, статья 29  Обязательная информация на сайте ОО: - о дате создания образовательной организации, об учредителе, учредителях образовательной организации, о месте нахождения образовательной организации и ее филиалов (при наличии), режиме, графике работы, контактных телефонах и об адресах электронной почты; - о структуре и об органах управления образовательной организацией; - о реализуемых образовательных программах с указанием учебных предметов, курсов, дисциплин (модулей), практики, предусмотренных соответствующей образовательной программой; - о численности обучающихся по реализуемым образовательным программам за счет бюджетных ассигнований федерального бюджета, бюджетов субъектов Российской Федерации, местных бюджетов и по договорам об образовании за счет средств физических и (или) юридических лиц; - копия устава образовательной организации; - лицензии на осуществление образовательной деятельности (с приложениями); - свидетельства о государственной аккредитации (с приложениями); </a:t>
            </a:r>
          </a:p>
        </p:txBody>
      </p:sp>
    </p:spTree>
    <p:extLst>
      <p:ext uri="{BB962C8B-B14F-4D97-AF65-F5344CB8AC3E}">
        <p14:creationId xmlns:p14="http://schemas.microsoft.com/office/powerpoint/2010/main" xmlns="" val="156668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9003"/>
            <a:ext cx="7886700" cy="2047448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ИНФОРМАЦИИ О ДЕЯТЕЛЬНОСТИ ОБРАЗОВАТЕЛЬНОЙ ОРГАНИЗАЦИИ, РАЗМЕЩЕННОЙ НА ОФИЦИАЛЬНОМ САЙТЕ, ЕЕ СОДЕРЖАНИЮ И ПОРЯДКУ (ФОРМЕ), УСТАНОВЛЕННЫМ НОРМАТИВНЫМИ ПРАВОВЫМИ АКТАМИ </a:t>
            </a:r>
            <a:b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дате создания  образовательной организации, об учредителе  образовательной организации, о месте ее нахождения и ее филиалов, режиме, графике работы, контактных телефонах и об адресах электронной почты.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t="4830" r="1390" b="12500"/>
          <a:stretch>
            <a:fillRect/>
          </a:stretch>
        </p:blipFill>
        <p:spPr bwMode="auto">
          <a:xfrm>
            <a:off x="590550" y="2076450"/>
            <a:ext cx="767058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95030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rcRect t="4830" r="1336" b="11080"/>
          <a:stretch>
            <a:fillRect/>
          </a:stretch>
        </p:blipFill>
        <p:spPr bwMode="auto">
          <a:xfrm>
            <a:off x="285640" y="285093"/>
            <a:ext cx="58610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Рисунок 6"/>
          <p:cNvPicPr/>
          <p:nvPr/>
        </p:nvPicPr>
        <p:blipFill>
          <a:blip r:embed="rId3"/>
          <a:srcRect t="3693" r="1336" b="11932"/>
          <a:stretch>
            <a:fillRect/>
          </a:stretch>
        </p:blipFill>
        <p:spPr bwMode="auto">
          <a:xfrm>
            <a:off x="2492813" y="3307309"/>
            <a:ext cx="58610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5825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728" y="502735"/>
            <a:ext cx="8686799" cy="89249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и об органах управления образовательной организацией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4545" r="1390" b="13352"/>
          <a:stretch>
            <a:fillRect/>
          </a:stretch>
        </p:blipFill>
        <p:spPr bwMode="auto">
          <a:xfrm>
            <a:off x="1681162" y="1881187"/>
            <a:ext cx="5940152" cy="38594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84750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602</TotalTime>
  <Words>388</Words>
  <Application>Microsoft Office PowerPoint</Application>
  <PresentationFormat>Экран (4:3)</PresentationFormat>
  <Paragraphs>30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Ретро</vt:lpstr>
      <vt:lpstr>Фото-презентация  условий осуществления образовательной деятельности   МБДОУ детский сад комбинированного вида № 19 «Зайчик»</vt:lpstr>
      <vt:lpstr>муниципальное бюджетное дошкольное образовательное учреждение детский сад комбинированного вида №19 «Зайчик»  ИНН: 5029100399  141008 Регион: Московская область  г.о. Мытищи  Улица: Щербакова  Дом: д. 4А  Адрес сайта: http://mbdou19.edummr.ru/</vt:lpstr>
      <vt:lpstr> Открытость и доступность информации об образовательной организации    1. Соответствие информации о деятельности образовательной  организации, размещенной на информационных стендах, ее содержанию и порядку (форме), установленных нормативными правовыми актами.  2. Соответствие информации о деятельности образовательной организации, размещенной на официальном сайте, ее содержанию и порядку (форме), установленным нормативными правовыми актами.  3. Наличие и функционирование на официальном сайте организации информации о дистанционных способах взаимодействия с получателями услуг</vt:lpstr>
      <vt:lpstr>                   Фотографии стендов о размещении данных:  - устав,  - лицензия на осуществление образовательной деятельности, - информация о закрепленной территории за образовательной организацией, - информация о порядке приема на обучение,  - другая информация регламентирующая  организацию и осуществление образовательной деятельности из перечня обязательных документов, подлежащих размещению на официальном сайте ОО, в том числе с указанием ссылки на сайт. </vt:lpstr>
      <vt:lpstr>Слайд 5</vt:lpstr>
      <vt:lpstr>Скриншот раздела сайта с размещением информации в соответствии с 273-ФЗ “Об образовании в РФ”, статья 29  Обязательная информация на сайте ОО: - о дате создания образовательной организации, об учредителе, учредителях образовательной организации, о месте нахождения образовательной организации и ее филиалов (при наличии), режиме, графике работы, контактных телефонах и об адресах электронной почты; - о структуре и об органах управления образовательной организацией; - о реализуемых образовательных программах с указанием учебных предметов, курсов, дисциплин (модулей), практики, предусмотренных соответствующей образовательной программой; - о численности обучающихся по реализуемым образовательным программам за счет бюджетных ассигнований федерального бюджета, бюджетов субъектов Российской Федерации, местных бюджетов и по договорам об образовании за счет средств физических и (или) юридических лиц; - копия устава образовательной организации; - лицензии на осуществление образовательной деятельности (с приложениями); - свидетельства о государственной аккредитации (с приложениями); </vt:lpstr>
      <vt:lpstr>СООТВЕТСТВИЕ ИНФОРМАЦИИ О ДЕЯТЕЛЬНОСТИ ОБРАЗОВАТЕЛЬНОЙ ОРГАНИЗАЦИИ, РАЗМЕЩЕННОЙ НА ОФИЦИАЛЬНОМ САЙТЕ, ЕЕ СОДЕРЖАНИЮ И ПОРЯДКУ (ФОРМЕ), УСТАНОВЛЕННЫМ НОРМАТИВНЫМИ ПРАВОВЫМИ АКТАМИ  Информация о дате создания  образовательной организации, об учредителе  образовательной организации, о месте ее нахождения и ее филиалов, режиме, графике работы, контактных телефонах и об адресах электронной почты. </vt:lpstr>
      <vt:lpstr>Слайд 8</vt:lpstr>
      <vt:lpstr>Информация о структуре и об органах управления образовательной организацией </vt:lpstr>
      <vt:lpstr>Информация о реализуемых образовательных программах с указанием учебных предметов, курсов, дисциплин, практики, предусмотренных соответствующей образовательной программой. </vt:lpstr>
      <vt:lpstr>О федеральных государственных образовательных стандартах, об образовательных стандартах </vt:lpstr>
      <vt:lpstr>О руководителе образовательной организации, его заместителях  О персональном составе педагогических работников с указанием уровня образования, квалификации и опыта работы </vt:lpstr>
      <vt:lpstr>О материально-техническом обеспечении образовательной деятельности </vt:lpstr>
      <vt:lpstr>Копии  устава Образовательной организации,  лицензии на осуществление образовательной деятельности (с приложениями), свидетельства о государственной аккредитации, плана ФХД, локальных нормативных актов, предусмотренных частью 2 статьи 30 настоящего Федерального закона, правил внутреннего трудового распорядка, коллективного договора, отчета о результатах самообследования </vt:lpstr>
      <vt:lpstr>Копии документов  о порядке оказания платных образовательных услуг </vt:lpstr>
      <vt:lpstr>Копии документа  об установлении размера платы, взимаемой с родителей (законных представителей) за присмотр и уход за детьми, осваивающими образовательные программы дошкольного образования </vt:lpstr>
      <vt:lpstr>Информация о предписаниях органов, осуществляющих государственный контроль (надзор) в сфере образования </vt:lpstr>
      <vt:lpstr>Комфортность условий образовательной деятельности   - наличие комфортной зоны отдыха, оборудованной соответствующей мебелью;  - наличие и понятность навигации внутри организации;  - наличие и доступность санитарно-гигиенических помещений;  - санитарное состояние помещений образовательной организации;  - транспортная доступность (возможность доехать до образовательной организации на общественном транспорте, наличие парковки);  - доступность записи на получение консультации (по телефону, на официальном сайте образовательной организации  в сети "Интернет", посредством Единого портала государственных и муниципальных услуг, при личном посещении организации); - иные параметры комфортных условий, установленные ведомственным актом уполномоченного федерального органа исполнительной власти </vt:lpstr>
      <vt:lpstr>Слайд 19</vt:lpstr>
      <vt:lpstr>Слайд 20</vt:lpstr>
      <vt:lpstr>Методическая работа</vt:lpstr>
      <vt:lpstr>Слайд 22</vt:lpstr>
      <vt:lpstr>Слайд 23</vt:lpstr>
      <vt:lpstr>Наш профсоюз</vt:lpstr>
      <vt:lpstr>  Основы   Безопасности   Жизнедеятельности</vt:lpstr>
      <vt:lpstr>Групповые комнаты</vt:lpstr>
      <vt:lpstr> Групповая раздевальная комната</vt:lpstr>
      <vt:lpstr>        Групповые спальни </vt:lpstr>
      <vt:lpstr>Музыкально-физкультурный зал</vt:lpstr>
      <vt:lpstr>Слайд 30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Фото-презентация  условий осуществления образовательной деятельности   Муниципальное автономное дошкольное образовательное учреждение детский сад комбинированного вида №55</dc:title>
  <dc:creator>User</dc:creator>
  <cp:lastModifiedBy>1</cp:lastModifiedBy>
  <cp:revision>81</cp:revision>
  <dcterms:created xsi:type="dcterms:W3CDTF">2019-09-11T09:11:50Z</dcterms:created>
  <dcterms:modified xsi:type="dcterms:W3CDTF">2019-10-08T07:52:23Z</dcterms:modified>
</cp:coreProperties>
</file>